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38"/>
  </p:notesMasterIdLst>
  <p:handoutMasterIdLst>
    <p:handoutMasterId r:id="rId39"/>
  </p:handoutMasterIdLst>
  <p:sldIdLst>
    <p:sldId id="256" r:id="rId2"/>
    <p:sldId id="267" r:id="rId3"/>
    <p:sldId id="259" r:id="rId4"/>
    <p:sldId id="257" r:id="rId5"/>
    <p:sldId id="266" r:id="rId6"/>
    <p:sldId id="275" r:id="rId7"/>
    <p:sldId id="273" r:id="rId8"/>
    <p:sldId id="260" r:id="rId9"/>
    <p:sldId id="269" r:id="rId10"/>
    <p:sldId id="270" r:id="rId11"/>
    <p:sldId id="258" r:id="rId12"/>
    <p:sldId id="262" r:id="rId13"/>
    <p:sldId id="264" r:id="rId14"/>
    <p:sldId id="294" r:id="rId15"/>
    <p:sldId id="265" r:id="rId16"/>
    <p:sldId id="287" r:id="rId17"/>
    <p:sldId id="268" r:id="rId18"/>
    <p:sldId id="291" r:id="rId19"/>
    <p:sldId id="289" r:id="rId20"/>
    <p:sldId id="290" r:id="rId21"/>
    <p:sldId id="295" r:id="rId22"/>
    <p:sldId id="292" r:id="rId23"/>
    <p:sldId id="293" r:id="rId24"/>
    <p:sldId id="276" r:id="rId25"/>
    <p:sldId id="296" r:id="rId26"/>
    <p:sldId id="288" r:id="rId27"/>
    <p:sldId id="277" r:id="rId28"/>
    <p:sldId id="298" r:id="rId29"/>
    <p:sldId id="280" r:id="rId30"/>
    <p:sldId id="299" r:id="rId31"/>
    <p:sldId id="271" r:id="rId32"/>
    <p:sldId id="301" r:id="rId33"/>
    <p:sldId id="284" r:id="rId34"/>
    <p:sldId id="300" r:id="rId35"/>
    <p:sldId id="302" r:id="rId36"/>
    <p:sldId id="297" r:id="rId37"/>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F0E"/>
    <a:srgbClr val="1621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285" autoAdjust="0"/>
    <p:restoredTop sz="85521" autoAdjust="0"/>
  </p:normalViewPr>
  <p:slideViewPr>
    <p:cSldViewPr snapToGrid="0" snapToObjects="1">
      <p:cViewPr varScale="1">
        <p:scale>
          <a:sx n="109" d="100"/>
          <a:sy n="109" d="100"/>
        </p:scale>
        <p:origin x="184" y="18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224" d="100"/>
          <a:sy n="224" d="100"/>
        </p:scale>
        <p:origin x="184" y="21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A1F7E430-CA73-9C47-A0CD-93F9C525F82D}" type="datetimeFigureOut">
              <a:rPr lang="fr-FR" smtClean="0"/>
              <a:pPr/>
              <a:t>19/03/2018</a:t>
            </a:fld>
            <a:endParaRPr lang="fr-FR"/>
          </a:p>
        </p:txBody>
      </p:sp>
      <p:sp>
        <p:nvSpPr>
          <p:cNvPr id="4" name="Espace réservé du pied de page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EAF9E255-9EAE-2F4A-8CB4-BEAAC96F0039}" type="slidenum">
              <a:rPr lang="fr-FR" smtClean="0"/>
              <a:pPr/>
              <a:t>‹N°›</a:t>
            </a:fld>
            <a:endParaRPr lang="fr-FR"/>
          </a:p>
        </p:txBody>
      </p:sp>
    </p:spTree>
    <p:extLst>
      <p:ext uri="{BB962C8B-B14F-4D97-AF65-F5344CB8AC3E}">
        <p14:creationId xmlns:p14="http://schemas.microsoft.com/office/powerpoint/2010/main" val="3260962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82A0E3AF-619C-4A45-836D-08AF79BFA4E2}" type="datetimeFigureOut">
              <a:rPr lang="fr-FR" smtClean="0"/>
              <a:pPr/>
              <a:t>19/03/2018</a:t>
            </a:fld>
            <a:endParaRPr lang="fr-FR"/>
          </a:p>
        </p:txBody>
      </p:sp>
      <p:sp>
        <p:nvSpPr>
          <p:cNvPr id="4" name="Espace réservé de l'image des diapositives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7FBB3940-2E06-134B-B19D-D06567FAD9A7}" type="slidenum">
              <a:rPr lang="fr-FR" smtClean="0"/>
              <a:pPr/>
              <a:t>‹N°›</a:t>
            </a:fld>
            <a:endParaRPr lang="fr-FR"/>
          </a:p>
        </p:txBody>
      </p:sp>
    </p:spTree>
    <p:extLst>
      <p:ext uri="{BB962C8B-B14F-4D97-AF65-F5344CB8AC3E}">
        <p14:creationId xmlns:p14="http://schemas.microsoft.com/office/powerpoint/2010/main" val="1834992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a:solidFill>
                  <a:schemeClr val="tx1"/>
                </a:solidFill>
                <a:effectLst/>
                <a:latin typeface="+mn-lt"/>
                <a:ea typeface="+mn-ea"/>
                <a:cs typeface="+mn-cs"/>
              </a:rPr>
              <a:t>CHAMBRE Espace entre deux portes d'écluse</a:t>
            </a:r>
          </a:p>
        </p:txBody>
      </p:sp>
      <p:sp>
        <p:nvSpPr>
          <p:cNvPr id="4" name="Espace réservé du numéro de diapositive 3"/>
          <p:cNvSpPr>
            <a:spLocks noGrp="1"/>
          </p:cNvSpPr>
          <p:nvPr>
            <p:ph type="sldNum" sz="quarter" idx="10"/>
          </p:nvPr>
        </p:nvSpPr>
        <p:spPr/>
        <p:txBody>
          <a:bodyPr/>
          <a:lstStyle/>
          <a:p>
            <a:fld id="{7FBB3940-2E06-134B-B19D-D06567FAD9A7}" type="slidenum">
              <a:rPr lang="fr-FR" smtClean="0"/>
              <a:pPr/>
              <a:t>16</a:t>
            </a:fld>
            <a:endParaRPr lang="fr-FR"/>
          </a:p>
        </p:txBody>
      </p:sp>
    </p:spTree>
    <p:extLst>
      <p:ext uri="{BB962C8B-B14F-4D97-AF65-F5344CB8AC3E}">
        <p14:creationId xmlns:p14="http://schemas.microsoft.com/office/powerpoint/2010/main" val="847669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FBB3940-2E06-134B-B19D-D06567FAD9A7}" type="slidenum">
              <a:rPr lang="fr-FR" smtClean="0"/>
              <a:pPr/>
              <a:t>18</a:t>
            </a:fld>
            <a:endParaRPr lang="fr-FR"/>
          </a:p>
        </p:txBody>
      </p:sp>
    </p:spTree>
    <p:extLst>
      <p:ext uri="{BB962C8B-B14F-4D97-AF65-F5344CB8AC3E}">
        <p14:creationId xmlns:p14="http://schemas.microsoft.com/office/powerpoint/2010/main" val="4180803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FBB3940-2E06-134B-B19D-D06567FAD9A7}" type="slidenum">
              <a:rPr lang="fr-FR" smtClean="0"/>
              <a:pPr/>
              <a:t>21</a:t>
            </a:fld>
            <a:endParaRPr lang="fr-FR"/>
          </a:p>
        </p:txBody>
      </p:sp>
    </p:spTree>
    <p:extLst>
      <p:ext uri="{BB962C8B-B14F-4D97-AF65-F5344CB8AC3E}">
        <p14:creationId xmlns:p14="http://schemas.microsoft.com/office/powerpoint/2010/main" val="4221549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a:solidFill>
                  <a:schemeClr val="tx1"/>
                </a:solidFill>
                <a:effectLst/>
                <a:latin typeface="+mn-lt"/>
                <a:ea typeface="+mn-ea"/>
                <a:cs typeface="+mn-cs"/>
              </a:rPr>
              <a:t>CHAMBRE Espace entre deux portes d'écluse</a:t>
            </a:r>
          </a:p>
        </p:txBody>
      </p:sp>
      <p:sp>
        <p:nvSpPr>
          <p:cNvPr id="4" name="Espace réservé du numéro de diapositive 3"/>
          <p:cNvSpPr>
            <a:spLocks noGrp="1"/>
          </p:cNvSpPr>
          <p:nvPr>
            <p:ph type="sldNum" sz="quarter" idx="10"/>
          </p:nvPr>
        </p:nvSpPr>
        <p:spPr/>
        <p:txBody>
          <a:bodyPr/>
          <a:lstStyle/>
          <a:p>
            <a:fld id="{7FBB3940-2E06-134B-B19D-D06567FAD9A7}" type="slidenum">
              <a:rPr lang="fr-FR" smtClean="0"/>
              <a:pPr/>
              <a:t>36</a:t>
            </a:fld>
            <a:endParaRPr lang="fr-FR"/>
          </a:p>
        </p:txBody>
      </p:sp>
    </p:spTree>
    <p:extLst>
      <p:ext uri="{BB962C8B-B14F-4D97-AF65-F5344CB8AC3E}">
        <p14:creationId xmlns:p14="http://schemas.microsoft.com/office/powerpoint/2010/main" val="722652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gradFill>
          <a:gsLst>
            <a:gs pos="5000">
              <a:schemeClr val="accent1">
                <a:lumMod val="20000"/>
                <a:lumOff val="80000"/>
              </a:schemeClr>
            </a:gs>
            <a:gs pos="0">
              <a:schemeClr val="accent2">
                <a:lumMod val="0"/>
                <a:lumOff val="100000"/>
              </a:schemeClr>
            </a:gs>
            <a:gs pos="21000">
              <a:schemeClr val="accent2">
                <a:lumMod val="100000"/>
              </a:schemeClr>
            </a:gs>
          </a:gsLst>
          <a:lin ang="1800000" scaled="0"/>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729637-084F-C143-8A4E-FDC6D1E00810}"/>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7847C82-34E9-D140-8D21-58E018CA0A56}"/>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Tree>
    <p:extLst>
      <p:ext uri="{BB962C8B-B14F-4D97-AF65-F5344CB8AC3E}">
        <p14:creationId xmlns:p14="http://schemas.microsoft.com/office/powerpoint/2010/main" val="16088667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0">
              <a:schemeClr val="accent2"/>
            </a:gs>
            <a:gs pos="28000">
              <a:schemeClr val="accent1">
                <a:lumMod val="40000"/>
                <a:lumOff val="60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9" name="Image 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211669"/>
            <a:ext cx="1272464" cy="64633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ZoneTexte 5"/>
          <p:cNvSpPr txBox="1"/>
          <p:nvPr userDrawn="1"/>
        </p:nvSpPr>
        <p:spPr>
          <a:xfrm>
            <a:off x="1272465" y="6211669"/>
            <a:ext cx="7871536" cy="646331"/>
          </a:xfrm>
          <a:prstGeom prst="rect">
            <a:avLst/>
          </a:prstGeom>
          <a:solidFill>
            <a:schemeClr val="accent1"/>
          </a:solidFill>
        </p:spPr>
        <p:txBody>
          <a:bodyPr wrap="square" rtlCol="0">
            <a:spAutoFit/>
          </a:bodyPr>
          <a:lstStyle/>
          <a:p>
            <a:pPr algn="ctr"/>
            <a:r>
              <a:rPr kumimoji="0" lang="fr-FR" sz="3600" b="0" i="0" u="none" strike="noStrike" kern="1200" spc="600" baseline="0" dirty="0">
                <a:solidFill>
                  <a:schemeClr val="tx1"/>
                </a:solidFill>
                <a:latin typeface="Chalkduster"/>
                <a:ea typeface="+mn-ea"/>
                <a:cs typeface="Chalkduster"/>
              </a:rPr>
              <a:t> </a:t>
            </a:r>
            <a:r>
              <a:rPr kumimoji="0" lang="fr-FR" sz="3600" b="1" i="1" u="none" strike="noStrike" kern="1200" spc="200" baseline="0" dirty="0">
                <a:solidFill>
                  <a:schemeClr val="tx1"/>
                </a:solidFill>
                <a:latin typeface="Baskerville Old Face" panose="02020602080505020303" pitchFamily="18" charset="77"/>
                <a:ea typeface="FangSong" panose="02010609060101010101" pitchFamily="49" charset="-122"/>
                <a:cs typeface="Chalkduster"/>
              </a:rPr>
              <a:t>David est Goliath</a:t>
            </a:r>
            <a:r>
              <a:rPr kumimoji="0" lang="fr-FR" sz="3200" b="1" i="1" u="none" strike="noStrike" kern="1200" spc="200" baseline="0" dirty="0">
                <a:solidFill>
                  <a:schemeClr val="tx1"/>
                </a:solidFill>
                <a:latin typeface="Baskerville Old Face" panose="02020602080505020303" pitchFamily="18" charset="77"/>
                <a:ea typeface="FangSong" panose="02010609060101010101" pitchFamily="49" charset="-122"/>
                <a:cs typeface="Chalkduster"/>
              </a:rPr>
              <a:t>. </a:t>
            </a:r>
            <a:r>
              <a:rPr kumimoji="0" lang="fr-FR" sz="2400" b="1" i="1" u="none" strike="noStrike" kern="1200" spc="200" baseline="0" dirty="0">
                <a:solidFill>
                  <a:schemeClr val="tx1"/>
                </a:solidFill>
                <a:latin typeface="Baskerville Old Face" panose="02020602080505020303" pitchFamily="18" charset="77"/>
                <a:ea typeface="FangSong" panose="02010609060101010101" pitchFamily="49" charset="-122"/>
                <a:cs typeface="Chalkduster"/>
              </a:rPr>
              <a:t>La femme en croisade</a:t>
            </a:r>
            <a:endParaRPr lang="fr-FR" sz="2400" b="1" i="1" spc="200" baseline="0" dirty="0">
              <a:latin typeface="Baskerville Old Face" panose="02020602080505020303" pitchFamily="18" charset="77"/>
            </a:endParaRPr>
          </a:p>
        </p:txBody>
      </p:sp>
    </p:spTree>
  </p:cSld>
  <p:clrMap bg1="dk1" tx1="lt1" bg2="dk2" tx2="lt2" accent1="accent1" accent2="accent2" accent3="accent3" accent4="accent4" accent5="accent5" accent6="accent6" hlink="hlink" folHlink="folHlink"/>
  <p:sldLayoutIdLst>
    <p:sldLayoutId id="2147483690" r:id="rId1"/>
  </p:sldLayoutIdLst>
  <p:hf hdr="0" ftr="0" dt="0"/>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11.jpg"/><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A0C353A-A9BF-4C4F-A6AF-C609FBCA051E}"/>
              </a:ext>
            </a:extLst>
          </p:cNvPr>
          <p:cNvSpPr txBox="1"/>
          <p:nvPr/>
        </p:nvSpPr>
        <p:spPr>
          <a:xfrm>
            <a:off x="0" y="798896"/>
            <a:ext cx="9143999" cy="523220"/>
          </a:xfrm>
          <a:prstGeom prst="rect">
            <a:avLst/>
          </a:prstGeom>
          <a:solidFill>
            <a:schemeClr val="tx1"/>
          </a:solidFill>
        </p:spPr>
        <p:txBody>
          <a:bodyPr wrap="square" rtlCol="0">
            <a:spAutoFit/>
          </a:bodyPr>
          <a:lstStyle/>
          <a:p>
            <a:pPr algn="ctr"/>
            <a:r>
              <a:rPr lang="fr-FR" sz="2800" b="1" dirty="0">
                <a:solidFill>
                  <a:schemeClr val="bg1"/>
                </a:solidFill>
              </a:rPr>
              <a:t>Les mots croisés et les femmes</a:t>
            </a:r>
          </a:p>
        </p:txBody>
      </p:sp>
      <p:sp>
        <p:nvSpPr>
          <p:cNvPr id="5" name="ZoneTexte 4">
            <a:extLst>
              <a:ext uri="{FF2B5EF4-FFF2-40B4-BE49-F238E27FC236}">
                <a16:creationId xmlns:a16="http://schemas.microsoft.com/office/drawing/2014/main" id="{7C5EA8A9-756F-FB46-A8E2-A60EDBEC76AA}"/>
              </a:ext>
            </a:extLst>
          </p:cNvPr>
          <p:cNvSpPr txBox="1"/>
          <p:nvPr/>
        </p:nvSpPr>
        <p:spPr>
          <a:xfrm>
            <a:off x="1867301" y="2606222"/>
            <a:ext cx="4011611" cy="523220"/>
          </a:xfrm>
          <a:prstGeom prst="rect">
            <a:avLst/>
          </a:prstGeom>
          <a:noFill/>
        </p:spPr>
        <p:txBody>
          <a:bodyPr wrap="none" rtlCol="0">
            <a:spAutoFit/>
          </a:bodyPr>
          <a:lstStyle/>
          <a:p>
            <a:r>
              <a:rPr lang="fr-FR" sz="2800" b="1" dirty="0"/>
              <a:t>Que suggère la Toile ?</a:t>
            </a:r>
          </a:p>
        </p:txBody>
      </p:sp>
      <p:sp>
        <p:nvSpPr>
          <p:cNvPr id="6" name="ZoneTexte 5">
            <a:extLst>
              <a:ext uri="{FF2B5EF4-FFF2-40B4-BE49-F238E27FC236}">
                <a16:creationId xmlns:a16="http://schemas.microsoft.com/office/drawing/2014/main" id="{E3303E88-A14A-CA4E-B20C-5EE6E1E05054}"/>
              </a:ext>
            </a:extLst>
          </p:cNvPr>
          <p:cNvSpPr txBox="1"/>
          <p:nvPr/>
        </p:nvSpPr>
        <p:spPr>
          <a:xfrm>
            <a:off x="1867301" y="3448186"/>
            <a:ext cx="5819222" cy="523220"/>
          </a:xfrm>
          <a:prstGeom prst="rect">
            <a:avLst/>
          </a:prstGeom>
          <a:noFill/>
        </p:spPr>
        <p:txBody>
          <a:bodyPr wrap="none" rtlCol="0">
            <a:spAutoFit/>
          </a:bodyPr>
          <a:lstStyle/>
          <a:p>
            <a:r>
              <a:rPr lang="fr-FR" sz="2800" b="1" dirty="0"/>
              <a:t>La première femme verbicruciste</a:t>
            </a:r>
          </a:p>
        </p:txBody>
      </p:sp>
      <p:sp>
        <p:nvSpPr>
          <p:cNvPr id="7" name="ZoneTexte 6">
            <a:extLst>
              <a:ext uri="{FF2B5EF4-FFF2-40B4-BE49-F238E27FC236}">
                <a16:creationId xmlns:a16="http://schemas.microsoft.com/office/drawing/2014/main" id="{62241867-8BC0-3246-ABE3-09E1F942A7E1}"/>
              </a:ext>
            </a:extLst>
          </p:cNvPr>
          <p:cNvSpPr txBox="1"/>
          <p:nvPr/>
        </p:nvSpPr>
        <p:spPr>
          <a:xfrm>
            <a:off x="1867301" y="4812378"/>
            <a:ext cx="5319085" cy="523220"/>
          </a:xfrm>
          <a:prstGeom prst="rect">
            <a:avLst/>
          </a:prstGeom>
          <a:noFill/>
        </p:spPr>
        <p:txBody>
          <a:bodyPr wrap="none" rtlCol="0">
            <a:spAutoFit/>
          </a:bodyPr>
          <a:lstStyle/>
          <a:p>
            <a:r>
              <a:rPr lang="fr-FR" sz="2800" b="1" dirty="0"/>
              <a:t>La femme dans les définitions</a:t>
            </a:r>
          </a:p>
        </p:txBody>
      </p:sp>
      <p:sp>
        <p:nvSpPr>
          <p:cNvPr id="8" name="ZoneTexte 7">
            <a:extLst>
              <a:ext uri="{FF2B5EF4-FFF2-40B4-BE49-F238E27FC236}">
                <a16:creationId xmlns:a16="http://schemas.microsoft.com/office/drawing/2014/main" id="{22B27572-94C9-4F47-87B3-CAD32D131153}"/>
              </a:ext>
            </a:extLst>
          </p:cNvPr>
          <p:cNvSpPr txBox="1"/>
          <p:nvPr/>
        </p:nvSpPr>
        <p:spPr>
          <a:xfrm>
            <a:off x="1867301" y="3868672"/>
            <a:ext cx="7276699" cy="523220"/>
          </a:xfrm>
          <a:prstGeom prst="rect">
            <a:avLst/>
          </a:prstGeom>
          <a:noFill/>
        </p:spPr>
        <p:txBody>
          <a:bodyPr wrap="square" rtlCol="0">
            <a:spAutoFit/>
          </a:bodyPr>
          <a:lstStyle/>
          <a:p>
            <a:r>
              <a:rPr lang="fr-FR" sz="2800" b="1" dirty="0"/>
              <a:t>Une enquête à la recherche du tant perdu </a:t>
            </a:r>
          </a:p>
        </p:txBody>
      </p:sp>
    </p:spTree>
    <p:extLst>
      <p:ext uri="{BB962C8B-B14F-4D97-AF65-F5344CB8AC3E}">
        <p14:creationId xmlns:p14="http://schemas.microsoft.com/office/powerpoint/2010/main" val="303002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C5EA8A9-756F-FB46-A8E2-A60EDBEC76AA}"/>
              </a:ext>
            </a:extLst>
          </p:cNvPr>
          <p:cNvSpPr txBox="1"/>
          <p:nvPr/>
        </p:nvSpPr>
        <p:spPr>
          <a:xfrm>
            <a:off x="1867301" y="2547607"/>
            <a:ext cx="3778791" cy="523220"/>
          </a:xfrm>
          <a:prstGeom prst="rect">
            <a:avLst/>
          </a:prstGeom>
          <a:noFill/>
        </p:spPr>
        <p:txBody>
          <a:bodyPr wrap="none" rtlCol="0">
            <a:spAutoFit/>
          </a:bodyPr>
          <a:lstStyle/>
          <a:p>
            <a:r>
              <a:rPr lang="fr-FR" sz="2800" dirty="0">
                <a:solidFill>
                  <a:schemeClr val="tx1">
                    <a:lumMod val="75000"/>
                  </a:schemeClr>
                </a:solidFill>
              </a:rPr>
              <a:t>Que suggère la Toile ?</a:t>
            </a:r>
          </a:p>
        </p:txBody>
      </p:sp>
      <p:sp>
        <p:nvSpPr>
          <p:cNvPr id="6" name="ZoneTexte 5">
            <a:extLst>
              <a:ext uri="{FF2B5EF4-FFF2-40B4-BE49-F238E27FC236}">
                <a16:creationId xmlns:a16="http://schemas.microsoft.com/office/drawing/2014/main" id="{E3303E88-A14A-CA4E-B20C-5EE6E1E05054}"/>
              </a:ext>
            </a:extLst>
          </p:cNvPr>
          <p:cNvSpPr txBox="1"/>
          <p:nvPr/>
        </p:nvSpPr>
        <p:spPr>
          <a:xfrm>
            <a:off x="1867301" y="3608977"/>
            <a:ext cx="5819222" cy="523220"/>
          </a:xfrm>
          <a:prstGeom prst="rect">
            <a:avLst/>
          </a:prstGeom>
          <a:noFill/>
        </p:spPr>
        <p:txBody>
          <a:bodyPr wrap="none" rtlCol="0">
            <a:spAutoFit/>
          </a:bodyPr>
          <a:lstStyle/>
          <a:p>
            <a:r>
              <a:rPr lang="fr-FR" sz="2800" b="1" dirty="0"/>
              <a:t>La première femme verbicruciste</a:t>
            </a:r>
          </a:p>
        </p:txBody>
      </p:sp>
      <p:sp>
        <p:nvSpPr>
          <p:cNvPr id="7" name="ZoneTexte 6">
            <a:extLst>
              <a:ext uri="{FF2B5EF4-FFF2-40B4-BE49-F238E27FC236}">
                <a16:creationId xmlns:a16="http://schemas.microsoft.com/office/drawing/2014/main" id="{A45C8DE9-C3DD-8E44-911C-B803F69D5678}"/>
              </a:ext>
            </a:extLst>
          </p:cNvPr>
          <p:cNvSpPr txBox="1"/>
          <p:nvPr/>
        </p:nvSpPr>
        <p:spPr>
          <a:xfrm>
            <a:off x="0" y="798896"/>
            <a:ext cx="9143999" cy="523220"/>
          </a:xfrm>
          <a:prstGeom prst="rect">
            <a:avLst/>
          </a:prstGeom>
          <a:solidFill>
            <a:schemeClr val="tx1"/>
          </a:solidFill>
        </p:spPr>
        <p:txBody>
          <a:bodyPr wrap="square" rtlCol="0">
            <a:spAutoFit/>
          </a:bodyPr>
          <a:lstStyle/>
          <a:p>
            <a:pPr algn="ctr"/>
            <a:r>
              <a:rPr lang="fr-FR" sz="2800" b="1" dirty="0">
                <a:solidFill>
                  <a:schemeClr val="bg1"/>
                </a:solidFill>
              </a:rPr>
              <a:t>Les mots croisés et les femmes</a:t>
            </a:r>
          </a:p>
        </p:txBody>
      </p:sp>
      <p:sp>
        <p:nvSpPr>
          <p:cNvPr id="8" name="ZoneTexte 7">
            <a:extLst>
              <a:ext uri="{FF2B5EF4-FFF2-40B4-BE49-F238E27FC236}">
                <a16:creationId xmlns:a16="http://schemas.microsoft.com/office/drawing/2014/main" id="{A395764B-D477-2249-99AF-85646598144E}"/>
              </a:ext>
            </a:extLst>
          </p:cNvPr>
          <p:cNvSpPr txBox="1"/>
          <p:nvPr/>
        </p:nvSpPr>
        <p:spPr>
          <a:xfrm>
            <a:off x="5599200" y="2303733"/>
            <a:ext cx="3400290" cy="954107"/>
          </a:xfrm>
          <a:prstGeom prst="rect">
            <a:avLst/>
          </a:prstGeom>
          <a:noFill/>
        </p:spPr>
        <p:txBody>
          <a:bodyPr wrap="none" rtlCol="0">
            <a:spAutoFit/>
          </a:bodyPr>
          <a:lstStyle/>
          <a:p>
            <a:r>
              <a:rPr lang="fr-FR" sz="2800" b="1" i="1" dirty="0">
                <a:solidFill>
                  <a:schemeClr val="tx1">
                    <a:lumMod val="85000"/>
                  </a:schemeClr>
                </a:solidFill>
              </a:rPr>
              <a:t>Peu flatteur </a:t>
            </a:r>
          </a:p>
          <a:p>
            <a:r>
              <a:rPr lang="fr-FR" sz="2800" b="1" i="1" dirty="0">
                <a:solidFill>
                  <a:schemeClr val="tx1">
                    <a:lumMod val="85000"/>
                  </a:schemeClr>
                </a:solidFill>
              </a:rPr>
              <a:t>pour la </a:t>
            </a:r>
            <a:r>
              <a:rPr lang="fr-FR" sz="2800" b="1" i="1" dirty="0" err="1">
                <a:solidFill>
                  <a:schemeClr val="tx1">
                    <a:lumMod val="85000"/>
                  </a:schemeClr>
                </a:solidFill>
              </a:rPr>
              <a:t>cruciverbie</a:t>
            </a:r>
            <a:endParaRPr lang="fr-FR" sz="2800" b="1" i="1" dirty="0">
              <a:solidFill>
                <a:schemeClr val="tx1">
                  <a:lumMod val="85000"/>
                </a:schemeClr>
              </a:solidFill>
            </a:endParaRPr>
          </a:p>
        </p:txBody>
      </p:sp>
      <p:sp>
        <p:nvSpPr>
          <p:cNvPr id="9" name="ZoneTexte 8">
            <a:extLst>
              <a:ext uri="{FF2B5EF4-FFF2-40B4-BE49-F238E27FC236}">
                <a16:creationId xmlns:a16="http://schemas.microsoft.com/office/drawing/2014/main" id="{9A95A55B-26F1-D144-A057-11956FB93D57}"/>
              </a:ext>
            </a:extLst>
          </p:cNvPr>
          <p:cNvSpPr txBox="1"/>
          <p:nvPr/>
        </p:nvSpPr>
        <p:spPr>
          <a:xfrm>
            <a:off x="1867301" y="3970270"/>
            <a:ext cx="7276699" cy="523220"/>
          </a:xfrm>
          <a:prstGeom prst="rect">
            <a:avLst/>
          </a:prstGeom>
          <a:noFill/>
        </p:spPr>
        <p:txBody>
          <a:bodyPr wrap="square" rtlCol="0">
            <a:spAutoFit/>
          </a:bodyPr>
          <a:lstStyle/>
          <a:p>
            <a:r>
              <a:rPr lang="fr-FR" sz="2800" b="1" dirty="0"/>
              <a:t>Une enquête à la recherche du tant perdu </a:t>
            </a:r>
          </a:p>
        </p:txBody>
      </p:sp>
    </p:spTree>
    <p:extLst>
      <p:ext uri="{BB962C8B-B14F-4D97-AF65-F5344CB8AC3E}">
        <p14:creationId xmlns:p14="http://schemas.microsoft.com/office/powerpoint/2010/main" val="4266258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3303E88-A14A-CA4E-B20C-5EE6E1E05054}"/>
              </a:ext>
            </a:extLst>
          </p:cNvPr>
          <p:cNvSpPr txBox="1"/>
          <p:nvPr/>
        </p:nvSpPr>
        <p:spPr>
          <a:xfrm>
            <a:off x="0" y="1398625"/>
            <a:ext cx="9144000" cy="400110"/>
          </a:xfrm>
          <a:prstGeom prst="rect">
            <a:avLst/>
          </a:prstGeom>
          <a:solidFill>
            <a:schemeClr val="tx1"/>
          </a:solidFill>
        </p:spPr>
        <p:txBody>
          <a:bodyPr wrap="square" rtlCol="0">
            <a:spAutoFit/>
          </a:bodyPr>
          <a:lstStyle/>
          <a:p>
            <a:pPr algn="ctr"/>
            <a:r>
              <a:rPr lang="fr-FR" sz="2000" b="1" dirty="0" err="1">
                <a:solidFill>
                  <a:srgbClr val="FF0000"/>
                </a:solidFill>
              </a:rPr>
              <a:t>fr.wikipedia.org</a:t>
            </a:r>
            <a:r>
              <a:rPr lang="fr-FR" sz="2000" b="1" dirty="0">
                <a:solidFill>
                  <a:srgbClr val="FF0000"/>
                </a:solidFill>
              </a:rPr>
              <a:t> : </a:t>
            </a:r>
            <a:r>
              <a:rPr lang="fr-FR" sz="2000" b="1" dirty="0" err="1">
                <a:solidFill>
                  <a:srgbClr val="FF0000"/>
                </a:solidFill>
              </a:rPr>
              <a:t>Verbicruciste_francophone</a:t>
            </a:r>
            <a:endParaRPr lang="fr-FR" sz="2000" b="1" dirty="0">
              <a:solidFill>
                <a:srgbClr val="FF0000"/>
              </a:solidFill>
            </a:endParaRPr>
          </a:p>
        </p:txBody>
      </p:sp>
      <p:pic>
        <p:nvPicPr>
          <p:cNvPr id="8" name="Image 7">
            <a:extLst>
              <a:ext uri="{FF2B5EF4-FFF2-40B4-BE49-F238E27FC236}">
                <a16:creationId xmlns:a16="http://schemas.microsoft.com/office/drawing/2014/main" id="{83653444-EBFE-5546-9D44-A79042981E9B}"/>
              </a:ext>
            </a:extLst>
          </p:cNvPr>
          <p:cNvPicPr>
            <a:picLocks noChangeAspect="1"/>
          </p:cNvPicPr>
          <p:nvPr/>
        </p:nvPicPr>
        <p:blipFill rotWithShape="1">
          <a:blip r:embed="rId2">
            <a:extLst>
              <a:ext uri="{28A0092B-C50C-407E-A947-70E740481C1C}">
                <a14:useLocalDpi xmlns:a14="http://schemas.microsoft.com/office/drawing/2010/main" val="0"/>
              </a:ext>
            </a:extLst>
          </a:blip>
          <a:srcRect t="52071" r="82735"/>
          <a:stretch/>
        </p:blipFill>
        <p:spPr>
          <a:xfrm>
            <a:off x="1455472" y="2076265"/>
            <a:ext cx="1795728" cy="2695027"/>
          </a:xfrm>
          <a:prstGeom prst="rect">
            <a:avLst/>
          </a:prstGeom>
        </p:spPr>
      </p:pic>
      <p:pic>
        <p:nvPicPr>
          <p:cNvPr id="10" name="Image 9">
            <a:extLst>
              <a:ext uri="{FF2B5EF4-FFF2-40B4-BE49-F238E27FC236}">
                <a16:creationId xmlns:a16="http://schemas.microsoft.com/office/drawing/2014/main" id="{53DA5697-BBB9-2F40-8A47-342863A57ECC}"/>
              </a:ext>
            </a:extLst>
          </p:cNvPr>
          <p:cNvPicPr>
            <a:picLocks noChangeAspect="1"/>
          </p:cNvPicPr>
          <p:nvPr/>
        </p:nvPicPr>
        <p:blipFill rotWithShape="1">
          <a:blip r:embed="rId2">
            <a:extLst>
              <a:ext uri="{28A0092B-C50C-407E-A947-70E740481C1C}">
                <a14:useLocalDpi xmlns:a14="http://schemas.microsoft.com/office/drawing/2010/main" val="0"/>
              </a:ext>
            </a:extLst>
          </a:blip>
          <a:srcRect l="83291" t="52071" b="12274"/>
          <a:stretch/>
        </p:blipFill>
        <p:spPr>
          <a:xfrm>
            <a:off x="6611814" y="2420640"/>
            <a:ext cx="1758463" cy="2028507"/>
          </a:xfrm>
          <a:prstGeom prst="rect">
            <a:avLst/>
          </a:prstGeom>
        </p:spPr>
      </p:pic>
      <p:pic>
        <p:nvPicPr>
          <p:cNvPr id="11" name="Image 10">
            <a:extLst>
              <a:ext uri="{FF2B5EF4-FFF2-40B4-BE49-F238E27FC236}">
                <a16:creationId xmlns:a16="http://schemas.microsoft.com/office/drawing/2014/main" id="{7BC1C432-AC6F-FC44-8E14-0039A36BDE8D}"/>
              </a:ext>
            </a:extLst>
          </p:cNvPr>
          <p:cNvPicPr>
            <a:picLocks noChangeAspect="1"/>
          </p:cNvPicPr>
          <p:nvPr/>
        </p:nvPicPr>
        <p:blipFill rotWithShape="1">
          <a:blip r:embed="rId2">
            <a:extLst>
              <a:ext uri="{28A0092B-C50C-407E-A947-70E740481C1C}">
                <a14:useLocalDpi xmlns:a14="http://schemas.microsoft.com/office/drawing/2010/main" val="0"/>
              </a:ext>
            </a:extLst>
          </a:blip>
          <a:srcRect l="42265" t="51090" r="39743" b="981"/>
          <a:stretch/>
        </p:blipFill>
        <p:spPr>
          <a:xfrm>
            <a:off x="4075723" y="2076265"/>
            <a:ext cx="1879600" cy="2706993"/>
          </a:xfrm>
          <a:prstGeom prst="rect">
            <a:avLst/>
          </a:prstGeom>
        </p:spPr>
      </p:pic>
      <p:sp>
        <p:nvSpPr>
          <p:cNvPr id="9" name="Cadre 8">
            <a:extLst>
              <a:ext uri="{FF2B5EF4-FFF2-40B4-BE49-F238E27FC236}">
                <a16:creationId xmlns:a16="http://schemas.microsoft.com/office/drawing/2014/main" id="{39891984-95F5-E648-AB37-BE67136963CC}"/>
              </a:ext>
            </a:extLst>
          </p:cNvPr>
          <p:cNvSpPr/>
          <p:nvPr/>
        </p:nvSpPr>
        <p:spPr>
          <a:xfrm>
            <a:off x="4075723" y="3954068"/>
            <a:ext cx="1879600" cy="301409"/>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ZoneTexte 11">
            <a:extLst>
              <a:ext uri="{FF2B5EF4-FFF2-40B4-BE49-F238E27FC236}">
                <a16:creationId xmlns:a16="http://schemas.microsoft.com/office/drawing/2014/main" id="{1B59E71E-5F7C-2E4F-BE79-D1D0553C1EDD}"/>
              </a:ext>
            </a:extLst>
          </p:cNvPr>
          <p:cNvSpPr txBox="1"/>
          <p:nvPr/>
        </p:nvSpPr>
        <p:spPr>
          <a:xfrm>
            <a:off x="0" y="703753"/>
            <a:ext cx="9143999" cy="523220"/>
          </a:xfrm>
          <a:prstGeom prst="rect">
            <a:avLst/>
          </a:prstGeom>
          <a:noFill/>
        </p:spPr>
        <p:txBody>
          <a:bodyPr wrap="square" rtlCol="0">
            <a:spAutoFit/>
          </a:bodyPr>
          <a:lstStyle/>
          <a:p>
            <a:pPr algn="ctr"/>
            <a:r>
              <a:rPr lang="fr-FR" sz="2800" b="1" dirty="0"/>
              <a:t>La première femme verbicruciste</a:t>
            </a:r>
          </a:p>
        </p:txBody>
      </p:sp>
      <p:sp>
        <p:nvSpPr>
          <p:cNvPr id="13" name="ZoneTexte 12">
            <a:extLst>
              <a:ext uri="{FF2B5EF4-FFF2-40B4-BE49-F238E27FC236}">
                <a16:creationId xmlns:a16="http://schemas.microsoft.com/office/drawing/2014/main" id="{578091EB-CE4F-444B-AE72-B8D4A5FB8A2F}"/>
              </a:ext>
            </a:extLst>
          </p:cNvPr>
          <p:cNvSpPr txBox="1"/>
          <p:nvPr/>
        </p:nvSpPr>
        <p:spPr>
          <a:xfrm>
            <a:off x="1455471" y="5048822"/>
            <a:ext cx="7090652" cy="707886"/>
          </a:xfrm>
          <a:prstGeom prst="rect">
            <a:avLst/>
          </a:prstGeom>
          <a:noFill/>
        </p:spPr>
        <p:txBody>
          <a:bodyPr wrap="square" rtlCol="0">
            <a:spAutoFit/>
          </a:bodyPr>
          <a:lstStyle/>
          <a:p>
            <a:r>
              <a:rPr lang="fr-FR" sz="2000" b="1" dirty="0"/>
              <a:t>Parmi ces 13 personnes une seule femme, québécoise, verbicruciste depuis 1979, fille et sœur de verbicruciste.</a:t>
            </a:r>
          </a:p>
        </p:txBody>
      </p:sp>
      <p:pic>
        <p:nvPicPr>
          <p:cNvPr id="14" name="Image 13">
            <a:extLst>
              <a:ext uri="{FF2B5EF4-FFF2-40B4-BE49-F238E27FC236}">
                <a16:creationId xmlns:a16="http://schemas.microsoft.com/office/drawing/2014/main" id="{2DA47DEA-AF8C-9A4C-B0ED-8A0B91A3E0CA}"/>
              </a:ext>
            </a:extLst>
          </p:cNvPr>
          <p:cNvPicPr>
            <a:picLocks noChangeAspect="1"/>
          </p:cNvPicPr>
          <p:nvPr/>
        </p:nvPicPr>
        <p:blipFill rotWithShape="1">
          <a:blip r:embed="rId2">
            <a:extLst>
              <a:ext uri="{28A0092B-C50C-407E-A947-70E740481C1C}">
                <a14:useLocalDpi xmlns:a14="http://schemas.microsoft.com/office/drawing/2010/main" val="0"/>
              </a:ext>
            </a:extLst>
          </a:blip>
          <a:srcRect l="83291" t="77130"/>
          <a:stretch/>
        </p:blipFill>
        <p:spPr>
          <a:xfrm>
            <a:off x="6611814" y="3147971"/>
            <a:ext cx="1758463" cy="1301176"/>
          </a:xfrm>
          <a:prstGeom prst="rect">
            <a:avLst/>
          </a:prstGeom>
        </p:spPr>
      </p:pic>
    </p:spTree>
    <p:extLst>
      <p:ext uri="{BB962C8B-B14F-4D97-AF65-F5344CB8AC3E}">
        <p14:creationId xmlns:p14="http://schemas.microsoft.com/office/powerpoint/2010/main" val="121866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E3C3A86-38A0-B74D-924C-6E3074AA9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649" y="135414"/>
            <a:ext cx="5854700" cy="533400"/>
          </a:xfrm>
          <a:prstGeom prst="rect">
            <a:avLst/>
          </a:prstGeom>
          <a:ln>
            <a:solidFill>
              <a:srgbClr val="FF0000"/>
            </a:solidFill>
          </a:ln>
        </p:spPr>
      </p:pic>
      <p:sp>
        <p:nvSpPr>
          <p:cNvPr id="7" name="ZoneTexte 6">
            <a:extLst>
              <a:ext uri="{FF2B5EF4-FFF2-40B4-BE49-F238E27FC236}">
                <a16:creationId xmlns:a16="http://schemas.microsoft.com/office/drawing/2014/main" id="{E5152E5B-832B-5B43-9EDE-B442FB2646EA}"/>
              </a:ext>
            </a:extLst>
          </p:cNvPr>
          <p:cNvSpPr txBox="1"/>
          <p:nvPr/>
        </p:nvSpPr>
        <p:spPr>
          <a:xfrm>
            <a:off x="308008" y="2501205"/>
            <a:ext cx="3982180" cy="707886"/>
          </a:xfrm>
          <a:prstGeom prst="rect">
            <a:avLst/>
          </a:prstGeom>
          <a:noFill/>
        </p:spPr>
        <p:txBody>
          <a:bodyPr wrap="none" rtlCol="0">
            <a:spAutoFit/>
          </a:bodyPr>
          <a:lstStyle/>
          <a:p>
            <a:r>
              <a:rPr lang="fr-FR" sz="2000" b="1" dirty="0"/>
              <a:t>Jacques </a:t>
            </a:r>
            <a:r>
              <a:rPr lang="fr-FR" sz="2000" b="1" dirty="0">
                <a:solidFill>
                  <a:schemeClr val="bg1"/>
                </a:solidFill>
              </a:rPr>
              <a:t>Bens</a:t>
            </a:r>
            <a:r>
              <a:rPr lang="fr-FR" sz="2000" b="1" dirty="0"/>
              <a:t> (1931-2001)</a:t>
            </a:r>
            <a:r>
              <a:rPr lang="fr-FR" sz="2000" i="1" dirty="0"/>
              <a:t>  </a:t>
            </a:r>
            <a:br>
              <a:rPr lang="fr-FR" sz="2000" dirty="0"/>
            </a:br>
            <a:r>
              <a:rPr lang="fr-FR" sz="2000" dirty="0"/>
              <a:t>Cofondateur en 1960 de l'</a:t>
            </a:r>
            <a:r>
              <a:rPr lang="fr-FR" sz="2000" dirty="0" err="1"/>
              <a:t>OuLiPo</a:t>
            </a:r>
            <a:endParaRPr lang="fr-FR" sz="2000" dirty="0"/>
          </a:p>
        </p:txBody>
      </p:sp>
      <p:sp>
        <p:nvSpPr>
          <p:cNvPr id="13" name="ZoneTexte 12">
            <a:extLst>
              <a:ext uri="{FF2B5EF4-FFF2-40B4-BE49-F238E27FC236}">
                <a16:creationId xmlns:a16="http://schemas.microsoft.com/office/drawing/2014/main" id="{0CF87E83-2F16-9E49-8BC8-4C926E0CA742}"/>
              </a:ext>
            </a:extLst>
          </p:cNvPr>
          <p:cNvSpPr txBox="1"/>
          <p:nvPr/>
        </p:nvSpPr>
        <p:spPr>
          <a:xfrm>
            <a:off x="1299411" y="3797348"/>
            <a:ext cx="184731" cy="369332"/>
          </a:xfrm>
          <a:prstGeom prst="rect">
            <a:avLst/>
          </a:prstGeom>
          <a:noFill/>
        </p:spPr>
        <p:txBody>
          <a:bodyPr wrap="none" rtlCol="0">
            <a:spAutoFit/>
          </a:bodyPr>
          <a:lstStyle/>
          <a:p>
            <a:endParaRPr lang="fr-FR" dirty="0"/>
          </a:p>
        </p:txBody>
      </p:sp>
      <p:sp>
        <p:nvSpPr>
          <p:cNvPr id="14" name="ZoneTexte 13">
            <a:extLst>
              <a:ext uri="{FF2B5EF4-FFF2-40B4-BE49-F238E27FC236}">
                <a16:creationId xmlns:a16="http://schemas.microsoft.com/office/drawing/2014/main" id="{846E9A94-D249-CC47-B280-001998D3B59C}"/>
              </a:ext>
            </a:extLst>
          </p:cNvPr>
          <p:cNvSpPr txBox="1"/>
          <p:nvPr/>
        </p:nvSpPr>
        <p:spPr>
          <a:xfrm>
            <a:off x="308008" y="3812370"/>
            <a:ext cx="4014240" cy="707886"/>
          </a:xfrm>
          <a:prstGeom prst="rect">
            <a:avLst/>
          </a:prstGeom>
          <a:noFill/>
        </p:spPr>
        <p:txBody>
          <a:bodyPr wrap="none" rtlCol="0">
            <a:spAutoFit/>
          </a:bodyPr>
          <a:lstStyle/>
          <a:p>
            <a:r>
              <a:rPr lang="fr-FR" sz="2000" b="1" dirty="0"/>
              <a:t>Tristan </a:t>
            </a:r>
            <a:r>
              <a:rPr lang="fr-FR" sz="2000" b="1" dirty="0">
                <a:solidFill>
                  <a:schemeClr val="bg1"/>
                </a:solidFill>
              </a:rPr>
              <a:t>Bernard</a:t>
            </a:r>
            <a:r>
              <a:rPr lang="fr-FR" sz="2000" b="1" dirty="0"/>
              <a:t> (1866-1947)</a:t>
            </a:r>
            <a:r>
              <a:rPr lang="fr-FR" sz="2000" i="1" dirty="0"/>
              <a:t> </a:t>
            </a:r>
            <a:br>
              <a:rPr lang="fr-FR" sz="2000" dirty="0"/>
            </a:br>
            <a:r>
              <a:rPr lang="fr-FR" sz="2000" b="1" dirty="0"/>
              <a:t>Romancier</a:t>
            </a:r>
            <a:r>
              <a:rPr lang="fr-FR" sz="2000" dirty="0"/>
              <a:t> et auteur dramatique.</a:t>
            </a:r>
          </a:p>
        </p:txBody>
      </p:sp>
      <p:sp>
        <p:nvSpPr>
          <p:cNvPr id="15" name="ZoneTexte 14">
            <a:extLst>
              <a:ext uri="{FF2B5EF4-FFF2-40B4-BE49-F238E27FC236}">
                <a16:creationId xmlns:a16="http://schemas.microsoft.com/office/drawing/2014/main" id="{167E24CE-377C-064D-B4A9-EF7E7E07276B}"/>
              </a:ext>
            </a:extLst>
          </p:cNvPr>
          <p:cNvSpPr txBox="1"/>
          <p:nvPr/>
        </p:nvSpPr>
        <p:spPr>
          <a:xfrm>
            <a:off x="308008" y="4943655"/>
            <a:ext cx="4158767" cy="707886"/>
          </a:xfrm>
          <a:prstGeom prst="rect">
            <a:avLst/>
          </a:prstGeom>
          <a:noFill/>
        </p:spPr>
        <p:txBody>
          <a:bodyPr wrap="none" rtlCol="0">
            <a:spAutoFit/>
          </a:bodyPr>
          <a:lstStyle/>
          <a:p>
            <a:r>
              <a:rPr lang="fr-FR" sz="2000" b="1" dirty="0"/>
              <a:t>Jacques </a:t>
            </a:r>
            <a:r>
              <a:rPr lang="fr-FR" sz="2000" b="1" dirty="0" err="1">
                <a:solidFill>
                  <a:schemeClr val="bg1"/>
                </a:solidFill>
              </a:rPr>
              <a:t>Capelovici</a:t>
            </a:r>
            <a:r>
              <a:rPr lang="fr-FR" sz="2000" b="1" dirty="0"/>
              <a:t> (1922-2011)</a:t>
            </a:r>
            <a:r>
              <a:rPr lang="fr-FR" sz="2000" i="1" dirty="0"/>
              <a:t> </a:t>
            </a:r>
            <a:br>
              <a:rPr lang="fr-FR" sz="2000" dirty="0"/>
            </a:br>
            <a:r>
              <a:rPr lang="fr-FR" sz="2000" b="1" dirty="0"/>
              <a:t>Linguiste</a:t>
            </a:r>
            <a:r>
              <a:rPr lang="fr-FR" sz="2000" dirty="0"/>
              <a:t>. </a:t>
            </a:r>
          </a:p>
        </p:txBody>
      </p:sp>
      <p:sp>
        <p:nvSpPr>
          <p:cNvPr id="16" name="ZoneTexte 15">
            <a:extLst>
              <a:ext uri="{FF2B5EF4-FFF2-40B4-BE49-F238E27FC236}">
                <a16:creationId xmlns:a16="http://schemas.microsoft.com/office/drawing/2014/main" id="{739F5240-A834-D542-A019-AD70B3D1E985}"/>
              </a:ext>
            </a:extLst>
          </p:cNvPr>
          <p:cNvSpPr txBox="1"/>
          <p:nvPr/>
        </p:nvSpPr>
        <p:spPr>
          <a:xfrm>
            <a:off x="4705769" y="2501205"/>
            <a:ext cx="4330032" cy="1015663"/>
          </a:xfrm>
          <a:prstGeom prst="rect">
            <a:avLst/>
          </a:prstGeom>
          <a:noFill/>
        </p:spPr>
        <p:txBody>
          <a:bodyPr wrap="none" rtlCol="0">
            <a:spAutoFit/>
          </a:bodyPr>
          <a:lstStyle/>
          <a:p>
            <a:r>
              <a:rPr lang="fr-FR" sz="2000" b="1" dirty="0"/>
              <a:t>Jacques </a:t>
            </a:r>
            <a:r>
              <a:rPr lang="fr-FR" sz="2000" b="1" dirty="0" err="1">
                <a:solidFill>
                  <a:schemeClr val="bg1"/>
                </a:solidFill>
              </a:rPr>
              <a:t>Drillon</a:t>
            </a:r>
            <a:r>
              <a:rPr lang="fr-FR" sz="2000" b="1" dirty="0"/>
              <a:t> (1954-....)</a:t>
            </a:r>
            <a:br>
              <a:rPr lang="fr-FR" sz="2000" dirty="0"/>
            </a:br>
            <a:r>
              <a:rPr lang="fr-FR" sz="2000" dirty="0"/>
              <a:t>Musicologue, romancier et essayiste</a:t>
            </a:r>
          </a:p>
          <a:p>
            <a:r>
              <a:rPr lang="fr-FR" sz="2000" b="1" dirty="0"/>
              <a:t>Journaliste</a:t>
            </a:r>
            <a:r>
              <a:rPr lang="fr-FR" sz="2000" dirty="0"/>
              <a:t>, critique musical</a:t>
            </a:r>
          </a:p>
        </p:txBody>
      </p:sp>
      <p:sp>
        <p:nvSpPr>
          <p:cNvPr id="18" name="ZoneTexte 17">
            <a:extLst>
              <a:ext uri="{FF2B5EF4-FFF2-40B4-BE49-F238E27FC236}">
                <a16:creationId xmlns:a16="http://schemas.microsoft.com/office/drawing/2014/main" id="{08A233DA-5DED-7E46-AEFC-EDD3EED6E50B}"/>
              </a:ext>
            </a:extLst>
          </p:cNvPr>
          <p:cNvSpPr txBox="1"/>
          <p:nvPr/>
        </p:nvSpPr>
        <p:spPr>
          <a:xfrm>
            <a:off x="4705769" y="3812370"/>
            <a:ext cx="3246658" cy="707886"/>
          </a:xfrm>
          <a:prstGeom prst="rect">
            <a:avLst/>
          </a:prstGeom>
          <a:noFill/>
        </p:spPr>
        <p:txBody>
          <a:bodyPr wrap="none" rtlCol="0">
            <a:spAutoFit/>
          </a:bodyPr>
          <a:lstStyle/>
          <a:p>
            <a:r>
              <a:rPr lang="fr-FR" sz="2000" b="1" dirty="0"/>
              <a:t>Yves </a:t>
            </a:r>
            <a:r>
              <a:rPr lang="fr-FR" sz="2000" b="1" dirty="0" err="1">
                <a:solidFill>
                  <a:schemeClr val="bg1"/>
                </a:solidFill>
              </a:rPr>
              <a:t>Gibeau</a:t>
            </a:r>
            <a:r>
              <a:rPr lang="fr-FR" sz="2000" b="1" dirty="0"/>
              <a:t> (1916-1994)</a:t>
            </a:r>
            <a:br>
              <a:rPr lang="fr-FR" sz="2000" dirty="0"/>
            </a:br>
            <a:r>
              <a:rPr lang="fr-FR" sz="2000" b="1" dirty="0"/>
              <a:t>Romancier</a:t>
            </a:r>
            <a:r>
              <a:rPr lang="fr-FR" sz="2000" dirty="0"/>
              <a:t> </a:t>
            </a:r>
          </a:p>
        </p:txBody>
      </p:sp>
      <p:sp>
        <p:nvSpPr>
          <p:cNvPr id="21" name="ZoneTexte 20">
            <a:extLst>
              <a:ext uri="{FF2B5EF4-FFF2-40B4-BE49-F238E27FC236}">
                <a16:creationId xmlns:a16="http://schemas.microsoft.com/office/drawing/2014/main" id="{93C402BA-7669-0046-986F-B520E27BB11B}"/>
              </a:ext>
            </a:extLst>
          </p:cNvPr>
          <p:cNvSpPr txBox="1"/>
          <p:nvPr/>
        </p:nvSpPr>
        <p:spPr>
          <a:xfrm>
            <a:off x="4705769" y="4943655"/>
            <a:ext cx="3602268" cy="707886"/>
          </a:xfrm>
          <a:prstGeom prst="rect">
            <a:avLst/>
          </a:prstGeom>
          <a:noFill/>
        </p:spPr>
        <p:txBody>
          <a:bodyPr wrap="none" rtlCol="0">
            <a:spAutoFit/>
          </a:bodyPr>
          <a:lstStyle/>
          <a:p>
            <a:r>
              <a:rPr lang="fr-FR" sz="2000" b="1" dirty="0"/>
              <a:t>Georges </a:t>
            </a:r>
            <a:r>
              <a:rPr lang="fr-FR" sz="2000" b="1" dirty="0">
                <a:solidFill>
                  <a:schemeClr val="bg1"/>
                </a:solidFill>
              </a:rPr>
              <a:t>Perec</a:t>
            </a:r>
            <a:r>
              <a:rPr lang="fr-FR" sz="2000" b="1" dirty="0"/>
              <a:t> (1936-1982)</a:t>
            </a:r>
            <a:r>
              <a:rPr lang="fr-FR" sz="2000" i="1" dirty="0"/>
              <a:t> </a:t>
            </a:r>
            <a:br>
              <a:rPr lang="fr-FR" sz="2000" dirty="0"/>
            </a:br>
            <a:r>
              <a:rPr lang="fr-FR" sz="2000" b="1" dirty="0"/>
              <a:t>Écrivain</a:t>
            </a:r>
            <a:r>
              <a:rPr lang="fr-FR" sz="2000" dirty="0"/>
              <a:t> </a:t>
            </a:r>
          </a:p>
        </p:txBody>
      </p:sp>
      <p:sp>
        <p:nvSpPr>
          <p:cNvPr id="11" name="ZoneTexte 10">
            <a:extLst>
              <a:ext uri="{FF2B5EF4-FFF2-40B4-BE49-F238E27FC236}">
                <a16:creationId xmlns:a16="http://schemas.microsoft.com/office/drawing/2014/main" id="{3941B6DD-B57D-3544-9ABD-A81D147E2EE5}"/>
              </a:ext>
            </a:extLst>
          </p:cNvPr>
          <p:cNvSpPr txBox="1"/>
          <p:nvPr/>
        </p:nvSpPr>
        <p:spPr>
          <a:xfrm>
            <a:off x="0" y="703753"/>
            <a:ext cx="9143999" cy="523220"/>
          </a:xfrm>
          <a:prstGeom prst="rect">
            <a:avLst/>
          </a:prstGeom>
          <a:noFill/>
        </p:spPr>
        <p:txBody>
          <a:bodyPr wrap="square" rtlCol="0">
            <a:spAutoFit/>
          </a:bodyPr>
          <a:lstStyle/>
          <a:p>
            <a:pPr algn="ctr"/>
            <a:r>
              <a:rPr lang="fr-FR" sz="2800" b="1" dirty="0"/>
              <a:t>La première femme verbicruciste</a:t>
            </a:r>
          </a:p>
        </p:txBody>
      </p:sp>
      <p:sp>
        <p:nvSpPr>
          <p:cNvPr id="2" name="ZoneTexte 1">
            <a:extLst>
              <a:ext uri="{FF2B5EF4-FFF2-40B4-BE49-F238E27FC236}">
                <a16:creationId xmlns:a16="http://schemas.microsoft.com/office/drawing/2014/main" id="{176E4457-2B56-1E4A-80F9-93619DD7E4B7}"/>
              </a:ext>
            </a:extLst>
          </p:cNvPr>
          <p:cNvSpPr txBox="1"/>
          <p:nvPr/>
        </p:nvSpPr>
        <p:spPr>
          <a:xfrm>
            <a:off x="3286149" y="1389728"/>
            <a:ext cx="2839239" cy="523220"/>
          </a:xfrm>
          <a:prstGeom prst="rect">
            <a:avLst/>
          </a:prstGeom>
          <a:noFill/>
        </p:spPr>
        <p:txBody>
          <a:bodyPr wrap="none" rtlCol="0">
            <a:spAutoFit/>
          </a:bodyPr>
          <a:lstStyle/>
          <a:p>
            <a:r>
              <a:rPr lang="fr-FR" sz="2800" b="1" dirty="0"/>
              <a:t>Que dit la </a:t>
            </a:r>
            <a:r>
              <a:rPr lang="fr-FR" sz="2800" b="1" dirty="0" err="1"/>
              <a:t>Bnf</a:t>
            </a:r>
            <a:r>
              <a:rPr lang="fr-FR" sz="2800" b="1" dirty="0"/>
              <a:t> ?</a:t>
            </a:r>
          </a:p>
        </p:txBody>
      </p:sp>
      <p:sp>
        <p:nvSpPr>
          <p:cNvPr id="12" name="ZoneTexte 11">
            <a:extLst>
              <a:ext uri="{FF2B5EF4-FFF2-40B4-BE49-F238E27FC236}">
                <a16:creationId xmlns:a16="http://schemas.microsoft.com/office/drawing/2014/main" id="{309E5B0B-31AE-0E4E-B3F0-18637FC21485}"/>
              </a:ext>
            </a:extLst>
          </p:cNvPr>
          <p:cNvSpPr txBox="1"/>
          <p:nvPr/>
        </p:nvSpPr>
        <p:spPr>
          <a:xfrm>
            <a:off x="1" y="1912948"/>
            <a:ext cx="9143999" cy="523220"/>
          </a:xfrm>
          <a:prstGeom prst="rect">
            <a:avLst/>
          </a:prstGeom>
          <a:solidFill>
            <a:schemeClr val="tx1"/>
          </a:solidFill>
        </p:spPr>
        <p:txBody>
          <a:bodyPr wrap="square" rtlCol="0">
            <a:spAutoFit/>
          </a:bodyPr>
          <a:lstStyle/>
          <a:p>
            <a:pPr algn="ctr"/>
            <a:r>
              <a:rPr lang="fr-FR" sz="2800" b="1" dirty="0">
                <a:solidFill>
                  <a:schemeClr val="bg1"/>
                </a:solidFill>
              </a:rPr>
              <a:t>Recherche ‘verbicruciste’</a:t>
            </a:r>
          </a:p>
        </p:txBody>
      </p:sp>
    </p:spTree>
    <p:extLst>
      <p:ext uri="{BB962C8B-B14F-4D97-AF65-F5344CB8AC3E}">
        <p14:creationId xmlns:p14="http://schemas.microsoft.com/office/powerpoint/2010/main" val="320961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5" grpId="0"/>
      <p:bldP spid="16" grpId="0"/>
      <p:bldP spid="18"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A484312-786F-7B41-804A-A6272FF53DF2}"/>
              </a:ext>
            </a:extLst>
          </p:cNvPr>
          <p:cNvSpPr txBox="1"/>
          <p:nvPr/>
        </p:nvSpPr>
        <p:spPr>
          <a:xfrm>
            <a:off x="4999917" y="3552424"/>
            <a:ext cx="3472425" cy="1015663"/>
          </a:xfrm>
          <a:prstGeom prst="rect">
            <a:avLst/>
          </a:prstGeom>
          <a:noFill/>
        </p:spPr>
        <p:txBody>
          <a:bodyPr wrap="none" rtlCol="0">
            <a:spAutoFit/>
          </a:bodyPr>
          <a:lstStyle/>
          <a:p>
            <a:r>
              <a:rPr lang="fr-FR" sz="2000" b="1" dirty="0"/>
              <a:t>Michel </a:t>
            </a:r>
            <a:r>
              <a:rPr lang="fr-FR" sz="2000" b="1" dirty="0">
                <a:solidFill>
                  <a:schemeClr val="bg1"/>
                </a:solidFill>
              </a:rPr>
              <a:t>Laclos</a:t>
            </a:r>
            <a:r>
              <a:rPr lang="fr-FR" sz="2000" b="1" dirty="0"/>
              <a:t> (1926-2013)</a:t>
            </a:r>
            <a:r>
              <a:rPr lang="fr-FR" sz="2000" i="1" dirty="0"/>
              <a:t> </a:t>
            </a:r>
            <a:r>
              <a:rPr lang="fr-FR" sz="2000" dirty="0"/>
              <a:t> </a:t>
            </a:r>
            <a:br>
              <a:rPr lang="fr-FR" sz="2000" dirty="0"/>
            </a:br>
            <a:r>
              <a:rPr lang="fr-FR" sz="2000" dirty="0"/>
              <a:t>Journaliste, écrivain, </a:t>
            </a:r>
          </a:p>
          <a:p>
            <a:r>
              <a:rPr lang="fr-FR" sz="2000" b="1" dirty="0">
                <a:solidFill>
                  <a:srgbClr val="FFFF00"/>
                </a:solidFill>
              </a:rPr>
              <a:t>Verbicruciste</a:t>
            </a:r>
            <a:endParaRPr lang="fr-FR" sz="2000" dirty="0">
              <a:solidFill>
                <a:srgbClr val="FFFF00"/>
              </a:solidFill>
            </a:endParaRPr>
          </a:p>
        </p:txBody>
      </p:sp>
      <p:sp>
        <p:nvSpPr>
          <p:cNvPr id="13" name="ZoneTexte 12">
            <a:extLst>
              <a:ext uri="{FF2B5EF4-FFF2-40B4-BE49-F238E27FC236}">
                <a16:creationId xmlns:a16="http://schemas.microsoft.com/office/drawing/2014/main" id="{0CF87E83-2F16-9E49-8BC8-4C926E0CA742}"/>
              </a:ext>
            </a:extLst>
          </p:cNvPr>
          <p:cNvSpPr txBox="1"/>
          <p:nvPr/>
        </p:nvSpPr>
        <p:spPr>
          <a:xfrm>
            <a:off x="1299411" y="3878981"/>
            <a:ext cx="184731" cy="369332"/>
          </a:xfrm>
          <a:prstGeom prst="rect">
            <a:avLst/>
          </a:prstGeom>
          <a:noFill/>
        </p:spPr>
        <p:txBody>
          <a:bodyPr wrap="none" rtlCol="0">
            <a:spAutoFit/>
          </a:bodyPr>
          <a:lstStyle/>
          <a:p>
            <a:endParaRPr lang="fr-FR" dirty="0"/>
          </a:p>
        </p:txBody>
      </p:sp>
      <p:sp>
        <p:nvSpPr>
          <p:cNvPr id="17" name="ZoneTexte 16">
            <a:extLst>
              <a:ext uri="{FF2B5EF4-FFF2-40B4-BE49-F238E27FC236}">
                <a16:creationId xmlns:a16="http://schemas.microsoft.com/office/drawing/2014/main" id="{F3EB754E-099A-824D-94BE-932F6044B5A1}"/>
              </a:ext>
            </a:extLst>
          </p:cNvPr>
          <p:cNvSpPr txBox="1"/>
          <p:nvPr/>
        </p:nvSpPr>
        <p:spPr>
          <a:xfrm>
            <a:off x="462012" y="2450458"/>
            <a:ext cx="4159329" cy="1015663"/>
          </a:xfrm>
          <a:prstGeom prst="rect">
            <a:avLst/>
          </a:prstGeom>
          <a:noFill/>
        </p:spPr>
        <p:txBody>
          <a:bodyPr wrap="square" rtlCol="0">
            <a:spAutoFit/>
          </a:bodyPr>
          <a:lstStyle/>
          <a:p>
            <a:r>
              <a:rPr lang="fr-FR" sz="2000" b="1" dirty="0"/>
              <a:t>Max </a:t>
            </a:r>
            <a:r>
              <a:rPr lang="fr-FR" sz="2000" b="1" dirty="0" err="1">
                <a:solidFill>
                  <a:schemeClr val="bg1"/>
                </a:solidFill>
              </a:rPr>
              <a:t>Favalelli</a:t>
            </a:r>
            <a:r>
              <a:rPr lang="fr-FR" sz="2000" b="1" dirty="0"/>
              <a:t> (1905-1989)</a:t>
            </a:r>
            <a:r>
              <a:rPr lang="fr-FR" sz="2000" i="1" dirty="0"/>
              <a:t> </a:t>
            </a:r>
            <a:br>
              <a:rPr lang="fr-FR" sz="2000" dirty="0"/>
            </a:br>
            <a:r>
              <a:rPr lang="fr-FR" sz="2000" dirty="0"/>
              <a:t>Journaliste, scénariste </a:t>
            </a:r>
            <a:r>
              <a:rPr lang="fr-FR" sz="2000" b="1" dirty="0">
                <a:solidFill>
                  <a:srgbClr val="FFFF00"/>
                </a:solidFill>
              </a:rPr>
              <a:t>Cruciverbiste</a:t>
            </a:r>
          </a:p>
        </p:txBody>
      </p:sp>
      <p:sp>
        <p:nvSpPr>
          <p:cNvPr id="12" name="ZoneTexte 11">
            <a:extLst>
              <a:ext uri="{FF2B5EF4-FFF2-40B4-BE49-F238E27FC236}">
                <a16:creationId xmlns:a16="http://schemas.microsoft.com/office/drawing/2014/main" id="{DBFC0FE6-1F64-AA47-AC0D-1E342FD4A8E5}"/>
              </a:ext>
            </a:extLst>
          </p:cNvPr>
          <p:cNvSpPr txBox="1"/>
          <p:nvPr/>
        </p:nvSpPr>
        <p:spPr>
          <a:xfrm>
            <a:off x="462013" y="3552424"/>
            <a:ext cx="4159328" cy="1015663"/>
          </a:xfrm>
          <a:prstGeom prst="rect">
            <a:avLst/>
          </a:prstGeom>
          <a:noFill/>
        </p:spPr>
        <p:txBody>
          <a:bodyPr wrap="square" rtlCol="0">
            <a:spAutoFit/>
          </a:bodyPr>
          <a:lstStyle/>
          <a:p>
            <a:r>
              <a:rPr lang="fr-FR" sz="2000" b="1" dirty="0"/>
              <a:t>Guy </a:t>
            </a:r>
            <a:r>
              <a:rPr lang="fr-FR" sz="2000" b="1" dirty="0">
                <a:solidFill>
                  <a:schemeClr val="bg1"/>
                </a:solidFill>
              </a:rPr>
              <a:t>Hachette</a:t>
            </a:r>
            <a:r>
              <a:rPr lang="fr-FR" sz="2000" b="1" dirty="0"/>
              <a:t> (1930- ...)</a:t>
            </a:r>
            <a:r>
              <a:rPr lang="fr-FR" sz="2000" i="1" dirty="0"/>
              <a:t> </a:t>
            </a:r>
          </a:p>
          <a:p>
            <a:r>
              <a:rPr lang="fr-FR" sz="2000" dirty="0"/>
              <a:t>Journaliste, directeur de publications de jeux, </a:t>
            </a:r>
            <a:r>
              <a:rPr lang="fr-FR" sz="2000" b="1" dirty="0">
                <a:solidFill>
                  <a:srgbClr val="FFFF00"/>
                </a:solidFill>
              </a:rPr>
              <a:t>mots croisés</a:t>
            </a:r>
          </a:p>
        </p:txBody>
      </p:sp>
      <p:sp>
        <p:nvSpPr>
          <p:cNvPr id="18" name="ZoneTexte 17">
            <a:extLst>
              <a:ext uri="{FF2B5EF4-FFF2-40B4-BE49-F238E27FC236}">
                <a16:creationId xmlns:a16="http://schemas.microsoft.com/office/drawing/2014/main" id="{4256F7CA-EF08-DA48-BF01-7367418B19D7}"/>
              </a:ext>
            </a:extLst>
          </p:cNvPr>
          <p:cNvSpPr txBox="1"/>
          <p:nvPr/>
        </p:nvSpPr>
        <p:spPr>
          <a:xfrm>
            <a:off x="462012" y="4807617"/>
            <a:ext cx="3899449" cy="1323439"/>
          </a:xfrm>
          <a:prstGeom prst="rect">
            <a:avLst/>
          </a:prstGeom>
          <a:noFill/>
        </p:spPr>
        <p:txBody>
          <a:bodyPr wrap="square" rtlCol="0">
            <a:spAutoFit/>
          </a:bodyPr>
          <a:lstStyle/>
          <a:p>
            <a:r>
              <a:rPr lang="fr-FR" sz="2000" b="1" dirty="0"/>
              <a:t>Benjamin </a:t>
            </a:r>
            <a:r>
              <a:rPr lang="fr-FR" sz="2000" b="1" dirty="0" err="1">
                <a:solidFill>
                  <a:schemeClr val="bg1"/>
                </a:solidFill>
              </a:rPr>
              <a:t>Hannuna</a:t>
            </a:r>
            <a:r>
              <a:rPr lang="fr-FR" sz="2000" b="1" dirty="0"/>
              <a:t> (… - …)</a:t>
            </a:r>
            <a:r>
              <a:rPr lang="fr-FR" sz="2000" i="1" dirty="0"/>
              <a:t> </a:t>
            </a:r>
            <a:br>
              <a:rPr lang="fr-FR" sz="2000" dirty="0"/>
            </a:br>
            <a:r>
              <a:rPr lang="fr-FR" sz="2000" dirty="0"/>
              <a:t>Champion du monde de scrabble. </a:t>
            </a:r>
            <a:r>
              <a:rPr lang="fr-FR" sz="2000" b="1" dirty="0">
                <a:solidFill>
                  <a:srgbClr val="FFFF00"/>
                </a:solidFill>
              </a:rPr>
              <a:t>Auteur</a:t>
            </a:r>
            <a:r>
              <a:rPr lang="fr-FR" sz="2000" dirty="0"/>
              <a:t> d'ouvrages sur les jeux et </a:t>
            </a:r>
            <a:r>
              <a:rPr lang="fr-FR" sz="2000" b="1" dirty="0">
                <a:solidFill>
                  <a:srgbClr val="FFFF00"/>
                </a:solidFill>
              </a:rPr>
              <a:t>de grilles de jeux</a:t>
            </a:r>
          </a:p>
        </p:txBody>
      </p:sp>
      <p:sp>
        <p:nvSpPr>
          <p:cNvPr id="4" name="ZoneTexte 3">
            <a:extLst>
              <a:ext uri="{FF2B5EF4-FFF2-40B4-BE49-F238E27FC236}">
                <a16:creationId xmlns:a16="http://schemas.microsoft.com/office/drawing/2014/main" id="{93519926-7CB1-1344-95D8-811EC503BA9E}"/>
              </a:ext>
            </a:extLst>
          </p:cNvPr>
          <p:cNvSpPr txBox="1"/>
          <p:nvPr/>
        </p:nvSpPr>
        <p:spPr>
          <a:xfrm>
            <a:off x="4999917" y="4807617"/>
            <a:ext cx="3696101" cy="1015663"/>
          </a:xfrm>
          <a:prstGeom prst="rect">
            <a:avLst/>
          </a:prstGeom>
          <a:noFill/>
        </p:spPr>
        <p:txBody>
          <a:bodyPr wrap="square" rtlCol="0">
            <a:spAutoFit/>
          </a:bodyPr>
          <a:lstStyle/>
          <a:p>
            <a:r>
              <a:rPr lang="fr-FR" sz="2000" b="1" dirty="0"/>
              <a:t>Robert </a:t>
            </a:r>
            <a:r>
              <a:rPr lang="fr-FR" sz="2000" b="1" dirty="0">
                <a:solidFill>
                  <a:schemeClr val="bg1"/>
                </a:solidFill>
              </a:rPr>
              <a:t>Scipion</a:t>
            </a:r>
            <a:r>
              <a:rPr lang="fr-FR" sz="2000" b="1" dirty="0"/>
              <a:t> (1921-2001)</a:t>
            </a:r>
            <a:r>
              <a:rPr lang="fr-FR" sz="2000" i="1" dirty="0"/>
              <a:t> </a:t>
            </a:r>
            <a:br>
              <a:rPr lang="fr-FR" sz="2000" dirty="0"/>
            </a:br>
            <a:r>
              <a:rPr lang="fr-FR" sz="2000" dirty="0"/>
              <a:t>Journaliste. </a:t>
            </a:r>
            <a:r>
              <a:rPr lang="fr-FR" sz="2000" b="1" dirty="0">
                <a:solidFill>
                  <a:srgbClr val="FFFF00"/>
                </a:solidFill>
              </a:rPr>
              <a:t>Créateur de grilles de mots croisés</a:t>
            </a:r>
          </a:p>
        </p:txBody>
      </p:sp>
      <p:sp>
        <p:nvSpPr>
          <p:cNvPr id="10" name="ZoneTexte 9">
            <a:extLst>
              <a:ext uri="{FF2B5EF4-FFF2-40B4-BE49-F238E27FC236}">
                <a16:creationId xmlns:a16="http://schemas.microsoft.com/office/drawing/2014/main" id="{4B866CA3-FBDE-6F48-A686-C402F9277014}"/>
              </a:ext>
            </a:extLst>
          </p:cNvPr>
          <p:cNvSpPr txBox="1"/>
          <p:nvPr/>
        </p:nvSpPr>
        <p:spPr>
          <a:xfrm>
            <a:off x="0" y="703753"/>
            <a:ext cx="9143999" cy="523220"/>
          </a:xfrm>
          <a:prstGeom prst="rect">
            <a:avLst/>
          </a:prstGeom>
          <a:noFill/>
        </p:spPr>
        <p:txBody>
          <a:bodyPr wrap="square" rtlCol="0">
            <a:spAutoFit/>
          </a:bodyPr>
          <a:lstStyle/>
          <a:p>
            <a:pPr algn="ctr"/>
            <a:r>
              <a:rPr lang="fr-FR" sz="2800" b="1" dirty="0"/>
              <a:t>La première femme verbicruciste</a:t>
            </a:r>
          </a:p>
        </p:txBody>
      </p:sp>
      <p:sp>
        <p:nvSpPr>
          <p:cNvPr id="11" name="Cadre 10">
            <a:extLst>
              <a:ext uri="{FF2B5EF4-FFF2-40B4-BE49-F238E27FC236}">
                <a16:creationId xmlns:a16="http://schemas.microsoft.com/office/drawing/2014/main" id="{2F0D5220-3E47-964C-A7D2-C5B4D474836C}"/>
              </a:ext>
            </a:extLst>
          </p:cNvPr>
          <p:cNvSpPr/>
          <p:nvPr/>
        </p:nvSpPr>
        <p:spPr>
          <a:xfrm>
            <a:off x="4968366" y="4157818"/>
            <a:ext cx="1971695" cy="421992"/>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4" name="Image 13">
            <a:extLst>
              <a:ext uri="{FF2B5EF4-FFF2-40B4-BE49-F238E27FC236}">
                <a16:creationId xmlns:a16="http://schemas.microsoft.com/office/drawing/2014/main" id="{33FD8098-3296-F34E-A273-DBC4D9ECD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649" y="135414"/>
            <a:ext cx="5854700" cy="533400"/>
          </a:xfrm>
          <a:prstGeom prst="rect">
            <a:avLst/>
          </a:prstGeom>
          <a:ln>
            <a:solidFill>
              <a:srgbClr val="FF0000"/>
            </a:solidFill>
          </a:ln>
        </p:spPr>
      </p:pic>
      <p:sp>
        <p:nvSpPr>
          <p:cNvPr id="16" name="ZoneTexte 15">
            <a:extLst>
              <a:ext uri="{FF2B5EF4-FFF2-40B4-BE49-F238E27FC236}">
                <a16:creationId xmlns:a16="http://schemas.microsoft.com/office/drawing/2014/main" id="{584B6664-ED95-A845-8FA2-BB00A76F0C64}"/>
              </a:ext>
            </a:extLst>
          </p:cNvPr>
          <p:cNvSpPr txBox="1"/>
          <p:nvPr/>
        </p:nvSpPr>
        <p:spPr>
          <a:xfrm>
            <a:off x="3286149" y="1389728"/>
            <a:ext cx="2839239" cy="523220"/>
          </a:xfrm>
          <a:prstGeom prst="rect">
            <a:avLst/>
          </a:prstGeom>
          <a:noFill/>
        </p:spPr>
        <p:txBody>
          <a:bodyPr wrap="none" rtlCol="0">
            <a:spAutoFit/>
          </a:bodyPr>
          <a:lstStyle/>
          <a:p>
            <a:r>
              <a:rPr lang="fr-FR" sz="2800" b="1" dirty="0"/>
              <a:t>Que dit la </a:t>
            </a:r>
            <a:r>
              <a:rPr lang="fr-FR" sz="2800" b="1" dirty="0" err="1"/>
              <a:t>Bnf</a:t>
            </a:r>
            <a:r>
              <a:rPr lang="fr-FR" sz="2800" b="1" dirty="0"/>
              <a:t> ?</a:t>
            </a:r>
          </a:p>
        </p:txBody>
      </p:sp>
      <p:sp>
        <p:nvSpPr>
          <p:cNvPr id="15" name="ZoneTexte 14">
            <a:extLst>
              <a:ext uri="{FF2B5EF4-FFF2-40B4-BE49-F238E27FC236}">
                <a16:creationId xmlns:a16="http://schemas.microsoft.com/office/drawing/2014/main" id="{EF645275-6419-7243-99CF-7A40EFD6D206}"/>
              </a:ext>
            </a:extLst>
          </p:cNvPr>
          <p:cNvSpPr txBox="1"/>
          <p:nvPr/>
        </p:nvSpPr>
        <p:spPr>
          <a:xfrm>
            <a:off x="1" y="1912948"/>
            <a:ext cx="9143999" cy="523220"/>
          </a:xfrm>
          <a:prstGeom prst="rect">
            <a:avLst/>
          </a:prstGeom>
          <a:solidFill>
            <a:schemeClr val="tx1"/>
          </a:solidFill>
        </p:spPr>
        <p:txBody>
          <a:bodyPr wrap="square" rtlCol="0">
            <a:spAutoFit/>
          </a:bodyPr>
          <a:lstStyle/>
          <a:p>
            <a:pPr algn="ctr"/>
            <a:r>
              <a:rPr lang="fr-FR" sz="2800" b="1" dirty="0">
                <a:solidFill>
                  <a:schemeClr val="bg1"/>
                </a:solidFill>
              </a:rPr>
              <a:t>Recherche ‘verbicruciste’</a:t>
            </a:r>
          </a:p>
        </p:txBody>
      </p:sp>
    </p:spTree>
    <p:extLst>
      <p:ext uri="{BB962C8B-B14F-4D97-AF65-F5344CB8AC3E}">
        <p14:creationId xmlns:p14="http://schemas.microsoft.com/office/powerpoint/2010/main" val="3094913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0CF87E83-2F16-9E49-8BC8-4C926E0CA742}"/>
              </a:ext>
            </a:extLst>
          </p:cNvPr>
          <p:cNvSpPr txBox="1"/>
          <p:nvPr/>
        </p:nvSpPr>
        <p:spPr>
          <a:xfrm>
            <a:off x="1299411" y="3878981"/>
            <a:ext cx="184731" cy="369332"/>
          </a:xfrm>
          <a:prstGeom prst="rect">
            <a:avLst/>
          </a:prstGeom>
          <a:noFill/>
        </p:spPr>
        <p:txBody>
          <a:bodyPr wrap="none" rtlCol="0">
            <a:spAutoFit/>
          </a:bodyPr>
          <a:lstStyle/>
          <a:p>
            <a:endParaRPr lang="fr-FR" dirty="0"/>
          </a:p>
        </p:txBody>
      </p:sp>
      <p:grpSp>
        <p:nvGrpSpPr>
          <p:cNvPr id="16" name="Groupe 15">
            <a:extLst>
              <a:ext uri="{FF2B5EF4-FFF2-40B4-BE49-F238E27FC236}">
                <a16:creationId xmlns:a16="http://schemas.microsoft.com/office/drawing/2014/main" id="{86B9CCB9-46E0-7A48-87AF-474C469F88C8}"/>
              </a:ext>
            </a:extLst>
          </p:cNvPr>
          <p:cNvGrpSpPr/>
          <p:nvPr/>
        </p:nvGrpSpPr>
        <p:grpSpPr>
          <a:xfrm>
            <a:off x="5093231" y="1773479"/>
            <a:ext cx="4030296" cy="4418554"/>
            <a:chOff x="4986212" y="2171665"/>
            <a:chExt cx="4030296" cy="4418554"/>
          </a:xfrm>
        </p:grpSpPr>
        <p:grpSp>
          <p:nvGrpSpPr>
            <p:cNvPr id="8" name="Groupe 7">
              <a:extLst>
                <a:ext uri="{FF2B5EF4-FFF2-40B4-BE49-F238E27FC236}">
                  <a16:creationId xmlns:a16="http://schemas.microsoft.com/office/drawing/2014/main" id="{0BA73FEA-C192-414D-93E0-C69F9DCDE770}"/>
                </a:ext>
              </a:extLst>
            </p:cNvPr>
            <p:cNvGrpSpPr/>
            <p:nvPr/>
          </p:nvGrpSpPr>
          <p:grpSpPr>
            <a:xfrm>
              <a:off x="4986212" y="3173791"/>
              <a:ext cx="4030296" cy="3416428"/>
              <a:chOff x="5113704" y="2105139"/>
              <a:chExt cx="4030296" cy="3416428"/>
            </a:xfrm>
          </p:grpSpPr>
          <p:pic>
            <p:nvPicPr>
              <p:cNvPr id="4" name="Image 3">
                <a:extLst>
                  <a:ext uri="{FF2B5EF4-FFF2-40B4-BE49-F238E27FC236}">
                    <a16:creationId xmlns:a16="http://schemas.microsoft.com/office/drawing/2014/main" id="{A5A74461-F046-504C-8875-9DDF39C51EDE}"/>
                  </a:ext>
                </a:extLst>
              </p:cNvPr>
              <p:cNvPicPr>
                <a:picLocks noChangeAspect="1"/>
              </p:cNvPicPr>
              <p:nvPr/>
            </p:nvPicPr>
            <p:blipFill rotWithShape="1">
              <a:blip r:embed="rId2">
                <a:extLst>
                  <a:ext uri="{28A0092B-C50C-407E-A947-70E740481C1C}">
                    <a14:useLocalDpi xmlns:a14="http://schemas.microsoft.com/office/drawing/2010/main" val="0"/>
                  </a:ext>
                </a:extLst>
              </a:blip>
              <a:srcRect b="29415"/>
              <a:stretch/>
            </p:blipFill>
            <p:spPr>
              <a:xfrm>
                <a:off x="5113704" y="2105139"/>
                <a:ext cx="4030296" cy="3416428"/>
              </a:xfrm>
              <a:prstGeom prst="rect">
                <a:avLst/>
              </a:prstGeom>
            </p:spPr>
          </p:pic>
          <p:pic>
            <p:nvPicPr>
              <p:cNvPr id="7" name="Image 6">
                <a:extLst>
                  <a:ext uri="{FF2B5EF4-FFF2-40B4-BE49-F238E27FC236}">
                    <a16:creationId xmlns:a16="http://schemas.microsoft.com/office/drawing/2014/main" id="{8DA8414C-EF96-9C4A-9476-EF40799DC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4408" y="4884614"/>
                <a:ext cx="1239591" cy="250093"/>
              </a:xfrm>
              <a:prstGeom prst="rect">
                <a:avLst/>
              </a:prstGeom>
            </p:spPr>
          </p:pic>
        </p:grpSp>
        <p:pic>
          <p:nvPicPr>
            <p:cNvPr id="10" name="Image 9">
              <a:extLst>
                <a:ext uri="{FF2B5EF4-FFF2-40B4-BE49-F238E27FC236}">
                  <a16:creationId xmlns:a16="http://schemas.microsoft.com/office/drawing/2014/main" id="{2DF8906E-6019-EB4D-A56A-8187952AD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6213" y="2171665"/>
              <a:ext cx="4030295" cy="810562"/>
            </a:xfrm>
            <a:prstGeom prst="rect">
              <a:avLst/>
            </a:prstGeom>
          </p:spPr>
        </p:pic>
        <p:pic>
          <p:nvPicPr>
            <p:cNvPr id="15" name="Image 14">
              <a:extLst>
                <a:ext uri="{FF2B5EF4-FFF2-40B4-BE49-F238E27FC236}">
                  <a16:creationId xmlns:a16="http://schemas.microsoft.com/office/drawing/2014/main" id="{6EEE47B6-0E48-8942-96EA-9EFBF6FDE3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6212" y="2958781"/>
              <a:ext cx="4030295" cy="341149"/>
            </a:xfrm>
            <a:prstGeom prst="rect">
              <a:avLst/>
            </a:prstGeom>
          </p:spPr>
        </p:pic>
      </p:grpSp>
      <p:sp>
        <p:nvSpPr>
          <p:cNvPr id="17" name="ZoneTexte 16">
            <a:extLst>
              <a:ext uri="{FF2B5EF4-FFF2-40B4-BE49-F238E27FC236}">
                <a16:creationId xmlns:a16="http://schemas.microsoft.com/office/drawing/2014/main" id="{BA9EDD90-3451-EC47-B4CD-11659F6139DC}"/>
              </a:ext>
            </a:extLst>
          </p:cNvPr>
          <p:cNvSpPr txBox="1"/>
          <p:nvPr/>
        </p:nvSpPr>
        <p:spPr>
          <a:xfrm>
            <a:off x="0" y="703753"/>
            <a:ext cx="9143999" cy="523220"/>
          </a:xfrm>
          <a:prstGeom prst="rect">
            <a:avLst/>
          </a:prstGeom>
          <a:noFill/>
        </p:spPr>
        <p:txBody>
          <a:bodyPr wrap="square" rtlCol="0">
            <a:spAutoFit/>
          </a:bodyPr>
          <a:lstStyle/>
          <a:p>
            <a:pPr algn="ctr"/>
            <a:r>
              <a:rPr lang="fr-FR" sz="2800" b="1" dirty="0"/>
              <a:t>La première femme verbicruciste</a:t>
            </a:r>
          </a:p>
        </p:txBody>
      </p:sp>
      <p:sp>
        <p:nvSpPr>
          <p:cNvPr id="20" name="Rectangle 19">
            <a:extLst>
              <a:ext uri="{FF2B5EF4-FFF2-40B4-BE49-F238E27FC236}">
                <a16:creationId xmlns:a16="http://schemas.microsoft.com/office/drawing/2014/main" id="{0E037830-51EE-944F-928D-C4E536EA9B0B}"/>
              </a:ext>
            </a:extLst>
          </p:cNvPr>
          <p:cNvSpPr/>
          <p:nvPr/>
        </p:nvSpPr>
        <p:spPr>
          <a:xfrm>
            <a:off x="252147" y="1524733"/>
            <a:ext cx="4988688" cy="954107"/>
          </a:xfrm>
          <a:prstGeom prst="rect">
            <a:avLst/>
          </a:prstGeom>
        </p:spPr>
        <p:txBody>
          <a:bodyPr wrap="square">
            <a:spAutoFit/>
          </a:bodyPr>
          <a:lstStyle/>
          <a:p>
            <a:r>
              <a:rPr lang="fr-FR" sz="2800" b="1" dirty="0">
                <a:solidFill>
                  <a:schemeClr val="bg1"/>
                </a:solidFill>
                <a:latin typeface="roboto_condensed"/>
              </a:rPr>
              <a:t>David</a:t>
            </a:r>
            <a:r>
              <a:rPr lang="fr-FR" sz="2800" b="1" dirty="0">
                <a:latin typeface="roboto_condensed"/>
              </a:rPr>
              <a:t>, Renée </a:t>
            </a:r>
          </a:p>
          <a:p>
            <a:r>
              <a:rPr lang="fr-FR" sz="2800" b="1" dirty="0">
                <a:latin typeface="roboto_condensed"/>
              </a:rPr>
              <a:t>(18</a:t>
            </a:r>
            <a:r>
              <a:rPr lang="fr-FR" sz="2800" b="1" dirty="0">
                <a:solidFill>
                  <a:schemeClr val="accent1"/>
                </a:solidFill>
                <a:latin typeface="roboto_condensed"/>
              </a:rPr>
              <a:t>   </a:t>
            </a:r>
            <a:r>
              <a:rPr lang="fr-FR" sz="2800" b="1" dirty="0">
                <a:latin typeface="roboto_condensed"/>
              </a:rPr>
              <a:t>  - 19    ; </a:t>
            </a:r>
            <a:r>
              <a:rPr lang="fr-FR" sz="2800" b="1" dirty="0">
                <a:solidFill>
                  <a:srgbClr val="FFFF00"/>
                </a:solidFill>
                <a:latin typeface="roboto_condensed"/>
              </a:rPr>
              <a:t>cruciverbiste</a:t>
            </a:r>
            <a:r>
              <a:rPr lang="fr-FR" sz="2800" b="1" dirty="0">
                <a:latin typeface="roboto_condensed"/>
              </a:rPr>
              <a:t>)</a:t>
            </a:r>
            <a:r>
              <a:rPr lang="fr-FR" sz="2800" i="1" dirty="0">
                <a:latin typeface="roboto_condensed"/>
              </a:rPr>
              <a:t> </a:t>
            </a:r>
            <a:endParaRPr lang="fr-FR" sz="2800" b="0" i="0" dirty="0">
              <a:effectLst/>
              <a:latin typeface="roboto_condensed"/>
            </a:endParaRPr>
          </a:p>
        </p:txBody>
      </p:sp>
      <p:sp>
        <p:nvSpPr>
          <p:cNvPr id="22" name="Rectangle 21">
            <a:extLst>
              <a:ext uri="{FF2B5EF4-FFF2-40B4-BE49-F238E27FC236}">
                <a16:creationId xmlns:a16="http://schemas.microsoft.com/office/drawing/2014/main" id="{F858B9AA-B7CF-7F47-9466-4C5726E1563F}"/>
              </a:ext>
            </a:extLst>
          </p:cNvPr>
          <p:cNvSpPr/>
          <p:nvPr/>
        </p:nvSpPr>
        <p:spPr>
          <a:xfrm>
            <a:off x="252147" y="4358521"/>
            <a:ext cx="5175638" cy="1815882"/>
          </a:xfrm>
          <a:prstGeom prst="rect">
            <a:avLst/>
          </a:prstGeom>
        </p:spPr>
        <p:txBody>
          <a:bodyPr wrap="square">
            <a:spAutoFit/>
          </a:bodyPr>
          <a:lstStyle/>
          <a:p>
            <a:r>
              <a:rPr lang="fr-FR" sz="2800" dirty="0">
                <a:latin typeface="roboto_condensed"/>
              </a:rPr>
              <a:t>La magnifique définition du mot « </a:t>
            </a:r>
            <a:r>
              <a:rPr lang="fr-FR" sz="2800" b="1" dirty="0">
                <a:solidFill>
                  <a:schemeClr val="bg1"/>
                </a:solidFill>
                <a:latin typeface="roboto_condensed"/>
              </a:rPr>
              <a:t>entracte </a:t>
            </a:r>
            <a:r>
              <a:rPr lang="fr-FR" sz="2800" b="1" dirty="0">
                <a:latin typeface="roboto_condensed"/>
              </a:rPr>
              <a:t>»</a:t>
            </a:r>
            <a:r>
              <a:rPr lang="fr-FR" sz="2800" dirty="0">
                <a:latin typeface="roboto_condensed"/>
              </a:rPr>
              <a:t> n’est pas de moi.</a:t>
            </a:r>
          </a:p>
          <a:p>
            <a:r>
              <a:rPr lang="fr-FR" sz="2800" i="0" dirty="0">
                <a:effectLst/>
                <a:latin typeface="roboto_condensed"/>
              </a:rPr>
              <a:t>Tout l’honneur en revient à </a:t>
            </a:r>
          </a:p>
          <a:p>
            <a:r>
              <a:rPr lang="fr-FR" sz="2800" b="1" i="0" dirty="0">
                <a:effectLst/>
                <a:latin typeface="roboto_condensed"/>
              </a:rPr>
              <a:t>Mlle</a:t>
            </a:r>
            <a:r>
              <a:rPr lang="fr-FR" sz="2800" b="1" dirty="0">
                <a:latin typeface="roboto_condensed"/>
              </a:rPr>
              <a:t> Renée David</a:t>
            </a:r>
            <a:r>
              <a:rPr lang="fr-FR" sz="2800" dirty="0">
                <a:latin typeface="roboto_condensed"/>
              </a:rPr>
              <a:t>.</a:t>
            </a:r>
            <a:endParaRPr lang="fr-FR" sz="2800" i="0" dirty="0">
              <a:effectLst/>
              <a:latin typeface="roboto_condensed"/>
            </a:endParaRPr>
          </a:p>
        </p:txBody>
      </p:sp>
      <p:sp>
        <p:nvSpPr>
          <p:cNvPr id="23" name="Rectangle 22">
            <a:extLst>
              <a:ext uri="{FF2B5EF4-FFF2-40B4-BE49-F238E27FC236}">
                <a16:creationId xmlns:a16="http://schemas.microsoft.com/office/drawing/2014/main" id="{0CB674DF-99E6-E44C-9038-842F304E8941}"/>
              </a:ext>
            </a:extLst>
          </p:cNvPr>
          <p:cNvSpPr/>
          <p:nvPr/>
        </p:nvSpPr>
        <p:spPr>
          <a:xfrm>
            <a:off x="252147" y="2814666"/>
            <a:ext cx="4690243" cy="954107"/>
          </a:xfrm>
          <a:prstGeom prst="rect">
            <a:avLst/>
          </a:prstGeom>
        </p:spPr>
        <p:txBody>
          <a:bodyPr wrap="square">
            <a:spAutoFit/>
          </a:bodyPr>
          <a:lstStyle/>
          <a:p>
            <a:r>
              <a:rPr lang="fr-FR" sz="2800" b="1" i="1" dirty="0">
                <a:solidFill>
                  <a:srgbClr val="FFFF00"/>
                </a:solidFill>
                <a:latin typeface="roboto_condensed"/>
              </a:rPr>
              <a:t>Vide les baignoires et </a:t>
            </a:r>
          </a:p>
          <a:p>
            <a:r>
              <a:rPr lang="fr-FR" sz="2800" b="1" i="1" dirty="0">
                <a:solidFill>
                  <a:srgbClr val="FBFF0E"/>
                </a:solidFill>
                <a:effectLst/>
                <a:latin typeface="roboto_condensed"/>
              </a:rPr>
              <a:t>remplit</a:t>
            </a:r>
            <a:r>
              <a:rPr lang="fr-FR" sz="2800" b="1" i="1" dirty="0">
                <a:solidFill>
                  <a:srgbClr val="FFFF00"/>
                </a:solidFill>
                <a:effectLst/>
                <a:latin typeface="roboto_condensed"/>
              </a:rPr>
              <a:t> les lavabos.</a:t>
            </a:r>
            <a:endParaRPr lang="fr-FR" sz="2800" b="1" i="0" dirty="0">
              <a:solidFill>
                <a:srgbClr val="FFFF00"/>
              </a:solidFill>
              <a:effectLst/>
              <a:latin typeface="roboto_condensed"/>
            </a:endParaRPr>
          </a:p>
        </p:txBody>
      </p:sp>
      <p:pic>
        <p:nvPicPr>
          <p:cNvPr id="25" name="Image 24">
            <a:extLst>
              <a:ext uri="{FF2B5EF4-FFF2-40B4-BE49-F238E27FC236}">
                <a16:creationId xmlns:a16="http://schemas.microsoft.com/office/drawing/2014/main" id="{7F6129EB-3706-5F48-B115-E9EA362DE5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4649" y="135414"/>
            <a:ext cx="5854700" cy="533400"/>
          </a:xfrm>
          <a:prstGeom prst="rect">
            <a:avLst/>
          </a:prstGeom>
          <a:ln>
            <a:solidFill>
              <a:srgbClr val="FF0000"/>
            </a:solidFill>
          </a:ln>
        </p:spPr>
      </p:pic>
      <p:sp>
        <p:nvSpPr>
          <p:cNvPr id="18" name="Rectangle 17">
            <a:extLst>
              <a:ext uri="{FF2B5EF4-FFF2-40B4-BE49-F238E27FC236}">
                <a16:creationId xmlns:a16="http://schemas.microsoft.com/office/drawing/2014/main" id="{695E124A-F15A-6E46-9BCE-31199558667C}"/>
              </a:ext>
            </a:extLst>
          </p:cNvPr>
          <p:cNvSpPr/>
          <p:nvPr/>
        </p:nvSpPr>
        <p:spPr>
          <a:xfrm>
            <a:off x="1019908" y="3670301"/>
            <a:ext cx="4073323" cy="523220"/>
          </a:xfrm>
          <a:prstGeom prst="rect">
            <a:avLst/>
          </a:prstGeom>
        </p:spPr>
        <p:txBody>
          <a:bodyPr wrap="square">
            <a:spAutoFit/>
          </a:bodyPr>
          <a:lstStyle/>
          <a:p>
            <a:r>
              <a:rPr lang="fr-FR" sz="2800" b="1" dirty="0">
                <a:latin typeface="roboto_condensed"/>
              </a:rPr>
              <a:t>Réponse :  </a:t>
            </a:r>
            <a:r>
              <a:rPr lang="fr-FR" sz="2800" b="1" dirty="0">
                <a:solidFill>
                  <a:srgbClr val="FFFF00"/>
                </a:solidFill>
                <a:latin typeface="roboto_condensed"/>
              </a:rPr>
              <a:t>ENTRACTE</a:t>
            </a:r>
            <a:endParaRPr lang="fr-FR" sz="2800" b="1" i="0" dirty="0">
              <a:solidFill>
                <a:srgbClr val="FFFF00"/>
              </a:solidFill>
              <a:effectLst/>
              <a:latin typeface="roboto_condensed"/>
            </a:endParaRPr>
          </a:p>
        </p:txBody>
      </p:sp>
    </p:spTree>
    <p:extLst>
      <p:ext uri="{BB962C8B-B14F-4D97-AF65-F5344CB8AC3E}">
        <p14:creationId xmlns:p14="http://schemas.microsoft.com/office/powerpoint/2010/main" val="371718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0CF87E83-2F16-9E49-8BC8-4C926E0CA742}"/>
              </a:ext>
            </a:extLst>
          </p:cNvPr>
          <p:cNvSpPr txBox="1"/>
          <p:nvPr/>
        </p:nvSpPr>
        <p:spPr>
          <a:xfrm>
            <a:off x="1299411" y="3878981"/>
            <a:ext cx="184731" cy="369332"/>
          </a:xfrm>
          <a:prstGeom prst="rect">
            <a:avLst/>
          </a:prstGeom>
          <a:noFill/>
        </p:spPr>
        <p:txBody>
          <a:bodyPr wrap="none" rtlCol="0">
            <a:spAutoFit/>
          </a:bodyPr>
          <a:lstStyle/>
          <a:p>
            <a:endParaRPr lang="fr-FR" dirty="0"/>
          </a:p>
        </p:txBody>
      </p:sp>
      <p:sp>
        <p:nvSpPr>
          <p:cNvPr id="17" name="ZoneTexte 16">
            <a:extLst>
              <a:ext uri="{FF2B5EF4-FFF2-40B4-BE49-F238E27FC236}">
                <a16:creationId xmlns:a16="http://schemas.microsoft.com/office/drawing/2014/main" id="{BA9EDD90-3451-EC47-B4CD-11659F6139DC}"/>
              </a:ext>
            </a:extLst>
          </p:cNvPr>
          <p:cNvSpPr txBox="1"/>
          <p:nvPr/>
        </p:nvSpPr>
        <p:spPr>
          <a:xfrm>
            <a:off x="0" y="703753"/>
            <a:ext cx="9143999" cy="523220"/>
          </a:xfrm>
          <a:prstGeom prst="rect">
            <a:avLst/>
          </a:prstGeom>
          <a:noFill/>
        </p:spPr>
        <p:txBody>
          <a:bodyPr wrap="square" rtlCol="0">
            <a:spAutoFit/>
          </a:bodyPr>
          <a:lstStyle/>
          <a:p>
            <a:pPr algn="ctr"/>
            <a:r>
              <a:rPr lang="fr-FR" sz="2800" b="1" dirty="0"/>
              <a:t>La première femme verbicruciste</a:t>
            </a:r>
          </a:p>
        </p:txBody>
      </p:sp>
      <p:pic>
        <p:nvPicPr>
          <p:cNvPr id="3" name="Image 2">
            <a:extLst>
              <a:ext uri="{FF2B5EF4-FFF2-40B4-BE49-F238E27FC236}">
                <a16:creationId xmlns:a16="http://schemas.microsoft.com/office/drawing/2014/main" id="{153740F7-1383-C44F-9991-0F7668B4FFC8}"/>
              </a:ext>
            </a:extLst>
          </p:cNvPr>
          <p:cNvPicPr>
            <a:picLocks noChangeAspect="1"/>
          </p:cNvPicPr>
          <p:nvPr/>
        </p:nvPicPr>
        <p:blipFill rotWithShape="1">
          <a:blip r:embed="rId2">
            <a:extLst>
              <a:ext uri="{28A0092B-C50C-407E-A947-70E740481C1C}">
                <a14:useLocalDpi xmlns:a14="http://schemas.microsoft.com/office/drawing/2010/main" val="0"/>
              </a:ext>
            </a:extLst>
          </a:blip>
          <a:srcRect t="66667" b="29526"/>
          <a:stretch/>
        </p:blipFill>
        <p:spPr>
          <a:xfrm>
            <a:off x="1900418" y="5424727"/>
            <a:ext cx="6854163" cy="718533"/>
          </a:xfrm>
          <a:prstGeom prst="rect">
            <a:avLst/>
          </a:prstGeom>
        </p:spPr>
      </p:pic>
      <p:pic>
        <p:nvPicPr>
          <p:cNvPr id="21" name="Image 20">
            <a:extLst>
              <a:ext uri="{FF2B5EF4-FFF2-40B4-BE49-F238E27FC236}">
                <a16:creationId xmlns:a16="http://schemas.microsoft.com/office/drawing/2014/main" id="{141333B9-EEED-8D4B-A570-D979447515F8}"/>
              </a:ext>
            </a:extLst>
          </p:cNvPr>
          <p:cNvPicPr>
            <a:picLocks noChangeAspect="1"/>
          </p:cNvPicPr>
          <p:nvPr/>
        </p:nvPicPr>
        <p:blipFill rotWithShape="1">
          <a:blip r:embed="rId2">
            <a:extLst>
              <a:ext uri="{28A0092B-C50C-407E-A947-70E740481C1C}">
                <a14:useLocalDpi xmlns:a14="http://schemas.microsoft.com/office/drawing/2010/main" val="0"/>
              </a:ext>
            </a:extLst>
          </a:blip>
          <a:srcRect b="53858"/>
          <a:stretch/>
        </p:blipFill>
        <p:spPr>
          <a:xfrm>
            <a:off x="5626490" y="1539204"/>
            <a:ext cx="3128091" cy="3974459"/>
          </a:xfrm>
          <a:prstGeom prst="rect">
            <a:avLst/>
          </a:prstGeom>
        </p:spPr>
      </p:pic>
      <p:sp>
        <p:nvSpPr>
          <p:cNvPr id="5" name="ZoneTexte 4">
            <a:extLst>
              <a:ext uri="{FF2B5EF4-FFF2-40B4-BE49-F238E27FC236}">
                <a16:creationId xmlns:a16="http://schemas.microsoft.com/office/drawing/2014/main" id="{A6BF77AF-FDCB-2646-BD95-4F546770BDA5}"/>
              </a:ext>
            </a:extLst>
          </p:cNvPr>
          <p:cNvSpPr txBox="1"/>
          <p:nvPr/>
        </p:nvSpPr>
        <p:spPr>
          <a:xfrm>
            <a:off x="6386921" y="3199986"/>
            <a:ext cx="2302490" cy="400110"/>
          </a:xfrm>
          <a:prstGeom prst="rect">
            <a:avLst/>
          </a:prstGeom>
          <a:noFill/>
        </p:spPr>
        <p:txBody>
          <a:bodyPr wrap="none" rtlCol="0">
            <a:spAutoFit/>
          </a:bodyPr>
          <a:lstStyle/>
          <a:p>
            <a:r>
              <a:rPr lang="fr-FR" sz="2000" b="1" dirty="0">
                <a:solidFill>
                  <a:srgbClr val="FF0000"/>
                </a:solidFill>
              </a:rPr>
              <a:t>E N </a:t>
            </a:r>
            <a:r>
              <a:rPr lang="fr-FR" sz="2000" b="1" dirty="0" err="1">
                <a:solidFill>
                  <a:srgbClr val="FF0000"/>
                </a:solidFill>
              </a:rPr>
              <a:t>T</a:t>
            </a:r>
            <a:r>
              <a:rPr lang="fr-FR" sz="2000" b="1" dirty="0">
                <a:solidFill>
                  <a:srgbClr val="FF0000"/>
                </a:solidFill>
              </a:rPr>
              <a:t> R A C </a:t>
            </a:r>
            <a:r>
              <a:rPr lang="fr-FR" sz="2000" b="1" dirty="0" err="1">
                <a:solidFill>
                  <a:srgbClr val="FF0000"/>
                </a:solidFill>
              </a:rPr>
              <a:t>T</a:t>
            </a:r>
            <a:r>
              <a:rPr lang="fr-FR" sz="2000" b="1" dirty="0">
                <a:solidFill>
                  <a:srgbClr val="FF0000"/>
                </a:solidFill>
              </a:rPr>
              <a:t> E S</a:t>
            </a:r>
          </a:p>
        </p:txBody>
      </p:sp>
      <p:sp>
        <p:nvSpPr>
          <p:cNvPr id="24" name="Rectangle 23">
            <a:extLst>
              <a:ext uri="{FF2B5EF4-FFF2-40B4-BE49-F238E27FC236}">
                <a16:creationId xmlns:a16="http://schemas.microsoft.com/office/drawing/2014/main" id="{75EBAEB4-056E-0C4D-A86F-95123FFF65CB}"/>
              </a:ext>
            </a:extLst>
          </p:cNvPr>
          <p:cNvSpPr/>
          <p:nvPr/>
        </p:nvSpPr>
        <p:spPr>
          <a:xfrm>
            <a:off x="539821" y="4035358"/>
            <a:ext cx="4576363" cy="954107"/>
          </a:xfrm>
          <a:prstGeom prst="rect">
            <a:avLst/>
          </a:prstGeom>
        </p:spPr>
        <p:txBody>
          <a:bodyPr wrap="square">
            <a:spAutoFit/>
          </a:bodyPr>
          <a:lstStyle/>
          <a:p>
            <a:r>
              <a:rPr lang="fr-FR" sz="2800" b="1" i="0" dirty="0">
                <a:solidFill>
                  <a:srgbClr val="FFFF00"/>
                </a:solidFill>
                <a:effectLst/>
                <a:latin typeface="roboto_condensed"/>
              </a:rPr>
              <a:t>Vident les baignoires et </a:t>
            </a:r>
            <a:r>
              <a:rPr lang="fr-FR" sz="2800" b="1" i="0" dirty="0">
                <a:effectLst/>
                <a:latin typeface="roboto_condensed"/>
              </a:rPr>
              <a:t>emplissent</a:t>
            </a:r>
            <a:r>
              <a:rPr lang="fr-FR" sz="2800" b="1" i="0" dirty="0">
                <a:solidFill>
                  <a:srgbClr val="FFFF00"/>
                </a:solidFill>
                <a:effectLst/>
                <a:latin typeface="roboto_condensed"/>
              </a:rPr>
              <a:t> le lavabos</a:t>
            </a:r>
            <a:endParaRPr lang="fr-FR" sz="2800" b="0" i="0" dirty="0">
              <a:solidFill>
                <a:srgbClr val="FFFF00"/>
              </a:solidFill>
              <a:effectLst/>
              <a:latin typeface="roboto_condensed"/>
            </a:endParaRPr>
          </a:p>
        </p:txBody>
      </p:sp>
      <p:sp>
        <p:nvSpPr>
          <p:cNvPr id="25" name="Rectangle 24">
            <a:extLst>
              <a:ext uri="{FF2B5EF4-FFF2-40B4-BE49-F238E27FC236}">
                <a16:creationId xmlns:a16="http://schemas.microsoft.com/office/drawing/2014/main" id="{8992CFAF-64A4-5249-90F1-FB439413B0EB}"/>
              </a:ext>
            </a:extLst>
          </p:cNvPr>
          <p:cNvSpPr/>
          <p:nvPr/>
        </p:nvSpPr>
        <p:spPr>
          <a:xfrm>
            <a:off x="5626490" y="1226973"/>
            <a:ext cx="3128091" cy="830997"/>
          </a:xfrm>
          <a:prstGeom prst="rect">
            <a:avLst/>
          </a:prstGeom>
          <a:solidFill>
            <a:schemeClr val="tx1"/>
          </a:solidFill>
        </p:spPr>
        <p:txBody>
          <a:bodyPr wrap="square">
            <a:spAutoFit/>
          </a:bodyPr>
          <a:lstStyle/>
          <a:p>
            <a:pPr algn="ctr"/>
            <a:r>
              <a:rPr lang="fr-FR" sz="2400" b="1" dirty="0">
                <a:solidFill>
                  <a:schemeClr val="bg1"/>
                </a:solidFill>
                <a:latin typeface="roboto_condensed"/>
              </a:rPr>
              <a:t>Le Journal</a:t>
            </a:r>
          </a:p>
          <a:p>
            <a:pPr algn="ctr"/>
            <a:r>
              <a:rPr lang="fr-FR" sz="2400" b="1" dirty="0">
                <a:solidFill>
                  <a:schemeClr val="bg1"/>
                </a:solidFill>
                <a:latin typeface="roboto_condensed"/>
              </a:rPr>
              <a:t>17 décembre 1933</a:t>
            </a:r>
            <a:endParaRPr lang="fr-FR" sz="2400" b="0" i="0" dirty="0">
              <a:solidFill>
                <a:schemeClr val="bg1"/>
              </a:solidFill>
              <a:effectLst/>
              <a:latin typeface="roboto_condensed"/>
            </a:endParaRPr>
          </a:p>
        </p:txBody>
      </p:sp>
      <p:sp>
        <p:nvSpPr>
          <p:cNvPr id="11" name="Rectangle 10">
            <a:extLst>
              <a:ext uri="{FF2B5EF4-FFF2-40B4-BE49-F238E27FC236}">
                <a16:creationId xmlns:a16="http://schemas.microsoft.com/office/drawing/2014/main" id="{4D3DF5C1-4A22-CF42-837A-2BD280DEFD19}"/>
              </a:ext>
            </a:extLst>
          </p:cNvPr>
          <p:cNvSpPr/>
          <p:nvPr/>
        </p:nvSpPr>
        <p:spPr>
          <a:xfrm>
            <a:off x="14987" y="194330"/>
            <a:ext cx="9143999" cy="523220"/>
          </a:xfrm>
          <a:prstGeom prst="rect">
            <a:avLst/>
          </a:prstGeom>
        </p:spPr>
        <p:txBody>
          <a:bodyPr wrap="square">
            <a:spAutoFit/>
          </a:bodyPr>
          <a:lstStyle/>
          <a:p>
            <a:pPr algn="ctr"/>
            <a:r>
              <a:rPr lang="fr-FR" sz="2800" b="1" dirty="0">
                <a:solidFill>
                  <a:schemeClr val="bg1"/>
                </a:solidFill>
                <a:latin typeface="roboto_condensed"/>
              </a:rPr>
              <a:t>Mademoiselle Renée David</a:t>
            </a:r>
            <a:endParaRPr lang="fr-FR" sz="2800" b="0" i="0" dirty="0">
              <a:solidFill>
                <a:schemeClr val="bg1"/>
              </a:solidFill>
              <a:effectLst/>
              <a:latin typeface="roboto_condensed"/>
            </a:endParaRPr>
          </a:p>
        </p:txBody>
      </p:sp>
      <p:sp>
        <p:nvSpPr>
          <p:cNvPr id="12" name="Rectangle 11">
            <a:extLst>
              <a:ext uri="{FF2B5EF4-FFF2-40B4-BE49-F238E27FC236}">
                <a16:creationId xmlns:a16="http://schemas.microsoft.com/office/drawing/2014/main" id="{164541D7-0AB4-5D43-ADD2-BFDA33731D14}"/>
              </a:ext>
            </a:extLst>
          </p:cNvPr>
          <p:cNvSpPr/>
          <p:nvPr/>
        </p:nvSpPr>
        <p:spPr>
          <a:xfrm>
            <a:off x="539821" y="1566848"/>
            <a:ext cx="4780324" cy="1815882"/>
          </a:xfrm>
          <a:prstGeom prst="rect">
            <a:avLst/>
          </a:prstGeom>
        </p:spPr>
        <p:txBody>
          <a:bodyPr wrap="square">
            <a:spAutoFit/>
          </a:bodyPr>
          <a:lstStyle/>
          <a:p>
            <a:r>
              <a:rPr lang="fr-FR" sz="2800" b="1" dirty="0">
                <a:latin typeface="roboto_condensed"/>
              </a:rPr>
              <a:t>Ni</a:t>
            </a:r>
            <a:r>
              <a:rPr lang="fr-FR" sz="2800" b="1" dirty="0">
                <a:solidFill>
                  <a:srgbClr val="FFFF00"/>
                </a:solidFill>
                <a:latin typeface="roboto_condensed"/>
              </a:rPr>
              <a:t> de Tristan Bernard</a:t>
            </a:r>
          </a:p>
          <a:p>
            <a:endParaRPr lang="fr-FR" sz="2800" b="1" dirty="0">
              <a:solidFill>
                <a:srgbClr val="FFFF00"/>
              </a:solidFill>
              <a:latin typeface="roboto_condensed"/>
            </a:endParaRPr>
          </a:p>
          <a:p>
            <a:r>
              <a:rPr lang="fr-FR" sz="2800" b="1" dirty="0">
                <a:latin typeface="roboto_condensed"/>
              </a:rPr>
              <a:t>Ni </a:t>
            </a:r>
            <a:r>
              <a:rPr lang="fr-FR" sz="2800" b="1" dirty="0">
                <a:solidFill>
                  <a:srgbClr val="FFFF00"/>
                </a:solidFill>
                <a:latin typeface="roboto_condensed"/>
              </a:rPr>
              <a:t>Vide les baignoires et </a:t>
            </a:r>
          </a:p>
          <a:p>
            <a:r>
              <a:rPr lang="fr-FR" sz="2800" b="1" i="0" u="sng" dirty="0">
                <a:solidFill>
                  <a:srgbClr val="FFFF00"/>
                </a:solidFill>
                <a:effectLst/>
                <a:latin typeface="roboto_condensed"/>
              </a:rPr>
              <a:t>remplit</a:t>
            </a:r>
            <a:r>
              <a:rPr lang="fr-FR" sz="2800" b="1" i="0" dirty="0">
                <a:solidFill>
                  <a:srgbClr val="FFFF00"/>
                </a:solidFill>
                <a:effectLst/>
                <a:latin typeface="roboto_condensed"/>
              </a:rPr>
              <a:t> les lavabos</a:t>
            </a:r>
            <a:endParaRPr lang="fr-FR" sz="2800" b="0" i="0" dirty="0">
              <a:solidFill>
                <a:srgbClr val="FFFF00"/>
              </a:solidFill>
              <a:effectLst/>
              <a:latin typeface="roboto_condensed"/>
            </a:endParaRPr>
          </a:p>
        </p:txBody>
      </p:sp>
    </p:spTree>
    <p:extLst>
      <p:ext uri="{BB962C8B-B14F-4D97-AF65-F5344CB8AC3E}">
        <p14:creationId xmlns:p14="http://schemas.microsoft.com/office/powerpoint/2010/main" val="303183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24" grpId="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1183257-1B1A-964A-B951-6352D9D69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30" y="1088120"/>
            <a:ext cx="3763942" cy="4927793"/>
          </a:xfrm>
          <a:prstGeom prst="rect">
            <a:avLst/>
          </a:prstGeom>
        </p:spPr>
      </p:pic>
      <p:pic>
        <p:nvPicPr>
          <p:cNvPr id="17" name="Image 16">
            <a:extLst>
              <a:ext uri="{FF2B5EF4-FFF2-40B4-BE49-F238E27FC236}">
                <a16:creationId xmlns:a16="http://schemas.microsoft.com/office/drawing/2014/main" id="{A81229A6-04A6-1745-8D3F-E70E5F2A1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697" y="1060398"/>
            <a:ext cx="3722800" cy="4955515"/>
          </a:xfrm>
          <a:prstGeom prst="rect">
            <a:avLst/>
          </a:prstGeom>
        </p:spPr>
      </p:pic>
      <p:sp>
        <p:nvSpPr>
          <p:cNvPr id="4" name="ZoneTexte 3">
            <a:extLst>
              <a:ext uri="{FF2B5EF4-FFF2-40B4-BE49-F238E27FC236}">
                <a16:creationId xmlns:a16="http://schemas.microsoft.com/office/drawing/2014/main" id="{623918F2-DC0E-E245-B00A-87A398706501}"/>
              </a:ext>
            </a:extLst>
          </p:cNvPr>
          <p:cNvSpPr txBox="1"/>
          <p:nvPr/>
        </p:nvSpPr>
        <p:spPr>
          <a:xfrm>
            <a:off x="2596397" y="352512"/>
            <a:ext cx="3934475" cy="707886"/>
          </a:xfrm>
          <a:prstGeom prst="rect">
            <a:avLst/>
          </a:prstGeom>
          <a:noFill/>
        </p:spPr>
        <p:txBody>
          <a:bodyPr wrap="none" rtlCol="0">
            <a:spAutoFit/>
          </a:bodyPr>
          <a:lstStyle/>
          <a:p>
            <a:r>
              <a:rPr lang="fr-FR" sz="4000" b="1" dirty="0"/>
              <a:t>E N </a:t>
            </a:r>
            <a:r>
              <a:rPr lang="fr-FR" sz="4000" b="1" dirty="0" err="1"/>
              <a:t>T</a:t>
            </a:r>
            <a:r>
              <a:rPr lang="fr-FR" sz="4000" b="1" dirty="0"/>
              <a:t> R A C </a:t>
            </a:r>
            <a:r>
              <a:rPr lang="fr-FR" sz="4000" b="1" dirty="0" err="1"/>
              <a:t>T</a:t>
            </a:r>
            <a:r>
              <a:rPr lang="fr-FR" sz="4000" b="1" dirty="0"/>
              <a:t> E</a:t>
            </a:r>
          </a:p>
        </p:txBody>
      </p:sp>
    </p:spTree>
    <p:extLst>
      <p:ext uri="{BB962C8B-B14F-4D97-AF65-F5344CB8AC3E}">
        <p14:creationId xmlns:p14="http://schemas.microsoft.com/office/powerpoint/2010/main" val="2416258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C5EA8A9-756F-FB46-A8E2-A60EDBEC76AA}"/>
              </a:ext>
            </a:extLst>
          </p:cNvPr>
          <p:cNvSpPr txBox="1"/>
          <p:nvPr/>
        </p:nvSpPr>
        <p:spPr>
          <a:xfrm>
            <a:off x="0" y="703753"/>
            <a:ext cx="9143999" cy="523220"/>
          </a:xfrm>
          <a:prstGeom prst="rect">
            <a:avLst/>
          </a:prstGeom>
          <a:noFill/>
        </p:spPr>
        <p:txBody>
          <a:bodyPr wrap="square" rtlCol="0">
            <a:spAutoFit/>
          </a:bodyPr>
          <a:lstStyle/>
          <a:p>
            <a:pPr algn="ctr"/>
            <a:r>
              <a:rPr lang="fr-FR" sz="2800" b="1" dirty="0"/>
              <a:t>La première femme verbicruciste</a:t>
            </a:r>
          </a:p>
        </p:txBody>
      </p:sp>
      <p:sp>
        <p:nvSpPr>
          <p:cNvPr id="4" name="Rectangle 3">
            <a:extLst>
              <a:ext uri="{FF2B5EF4-FFF2-40B4-BE49-F238E27FC236}">
                <a16:creationId xmlns:a16="http://schemas.microsoft.com/office/drawing/2014/main" id="{68A6C8C7-9C92-8E47-9B7B-82B5D7947E69}"/>
              </a:ext>
            </a:extLst>
          </p:cNvPr>
          <p:cNvSpPr/>
          <p:nvPr/>
        </p:nvSpPr>
        <p:spPr>
          <a:xfrm>
            <a:off x="0" y="1246880"/>
            <a:ext cx="9143999" cy="523220"/>
          </a:xfrm>
          <a:prstGeom prst="rect">
            <a:avLst/>
          </a:prstGeom>
        </p:spPr>
        <p:txBody>
          <a:bodyPr wrap="square">
            <a:spAutoFit/>
          </a:bodyPr>
          <a:lstStyle/>
          <a:p>
            <a:pPr algn="ctr"/>
            <a:r>
              <a:rPr lang="fr-FR" sz="2800" b="1" dirty="0">
                <a:solidFill>
                  <a:schemeClr val="bg1"/>
                </a:solidFill>
                <a:latin typeface="roboto_condensed"/>
              </a:rPr>
              <a:t>Mademoiselle Renée David</a:t>
            </a:r>
            <a:endParaRPr lang="fr-FR" sz="2800" b="0" i="0" dirty="0">
              <a:solidFill>
                <a:schemeClr val="bg1"/>
              </a:solidFill>
              <a:effectLst/>
              <a:latin typeface="roboto_condensed"/>
            </a:endParaRPr>
          </a:p>
        </p:txBody>
      </p:sp>
      <p:sp>
        <p:nvSpPr>
          <p:cNvPr id="14" name="Rectangle 13">
            <a:extLst>
              <a:ext uri="{FF2B5EF4-FFF2-40B4-BE49-F238E27FC236}">
                <a16:creationId xmlns:a16="http://schemas.microsoft.com/office/drawing/2014/main" id="{52561F31-613D-3041-8299-6F92D8A6D6AE}"/>
              </a:ext>
            </a:extLst>
          </p:cNvPr>
          <p:cNvSpPr/>
          <p:nvPr/>
        </p:nvSpPr>
        <p:spPr>
          <a:xfrm>
            <a:off x="-1" y="1741020"/>
            <a:ext cx="9143999" cy="523220"/>
          </a:xfrm>
          <a:prstGeom prst="rect">
            <a:avLst/>
          </a:prstGeom>
        </p:spPr>
        <p:txBody>
          <a:bodyPr wrap="square">
            <a:spAutoFit/>
          </a:bodyPr>
          <a:lstStyle/>
          <a:p>
            <a:pPr algn="ctr"/>
            <a:r>
              <a:rPr lang="fr-FR" sz="2800" b="1" i="0" dirty="0">
                <a:effectLst/>
                <a:latin typeface="roboto_condensed"/>
              </a:rPr>
              <a:t>Qu</a:t>
            </a:r>
            <a:r>
              <a:rPr lang="fr-FR" sz="2800" b="1" dirty="0">
                <a:latin typeface="roboto_condensed"/>
              </a:rPr>
              <a:t>e sait-on d’elle : presque rien ?</a:t>
            </a:r>
            <a:endParaRPr lang="fr-FR" sz="2800" b="0" i="0" dirty="0">
              <a:effectLst/>
              <a:latin typeface="roboto_condensed"/>
            </a:endParaRPr>
          </a:p>
        </p:txBody>
      </p:sp>
      <p:sp>
        <p:nvSpPr>
          <p:cNvPr id="17" name="Rectangle 16">
            <a:extLst>
              <a:ext uri="{FF2B5EF4-FFF2-40B4-BE49-F238E27FC236}">
                <a16:creationId xmlns:a16="http://schemas.microsoft.com/office/drawing/2014/main" id="{3718E3EA-B8FC-3747-90F8-B026935D562B}"/>
              </a:ext>
            </a:extLst>
          </p:cNvPr>
          <p:cNvSpPr/>
          <p:nvPr/>
        </p:nvSpPr>
        <p:spPr>
          <a:xfrm>
            <a:off x="619471" y="3206738"/>
            <a:ext cx="8055605" cy="400110"/>
          </a:xfrm>
          <a:prstGeom prst="rect">
            <a:avLst/>
          </a:prstGeom>
        </p:spPr>
        <p:txBody>
          <a:bodyPr wrap="square">
            <a:spAutoFit/>
          </a:bodyPr>
          <a:lstStyle/>
          <a:p>
            <a:r>
              <a:rPr lang="fr-FR" sz="2000" b="1" dirty="0"/>
              <a:t>Infirmière pendant la guerre 14-18</a:t>
            </a:r>
            <a:r>
              <a:rPr lang="fr-FR" sz="2000" dirty="0"/>
              <a:t>	</a:t>
            </a:r>
            <a:endParaRPr lang="fr-FR" sz="2000" b="0" i="0" dirty="0">
              <a:effectLst/>
              <a:latin typeface="roboto_condensed"/>
            </a:endParaRPr>
          </a:p>
        </p:txBody>
      </p:sp>
      <p:sp>
        <p:nvSpPr>
          <p:cNvPr id="18" name="Rectangle 17">
            <a:extLst>
              <a:ext uri="{FF2B5EF4-FFF2-40B4-BE49-F238E27FC236}">
                <a16:creationId xmlns:a16="http://schemas.microsoft.com/office/drawing/2014/main" id="{6D42B5F2-003A-3F42-86F0-279CD822E1C2}"/>
              </a:ext>
            </a:extLst>
          </p:cNvPr>
          <p:cNvSpPr/>
          <p:nvPr/>
        </p:nvSpPr>
        <p:spPr>
          <a:xfrm>
            <a:off x="619471" y="2483483"/>
            <a:ext cx="8055605" cy="400110"/>
          </a:xfrm>
          <a:prstGeom prst="rect">
            <a:avLst/>
          </a:prstGeom>
        </p:spPr>
        <p:txBody>
          <a:bodyPr wrap="square">
            <a:spAutoFit/>
          </a:bodyPr>
          <a:lstStyle/>
          <a:p>
            <a:r>
              <a:rPr lang="fr-FR" sz="2000" b="1" dirty="0"/>
              <a:t>Elève à l’école de la Légion d’honneur de Saint-Denis</a:t>
            </a:r>
            <a:endParaRPr lang="fr-FR" sz="2000" b="1" i="0" dirty="0">
              <a:effectLst/>
              <a:latin typeface="roboto_condensed"/>
            </a:endParaRPr>
          </a:p>
        </p:txBody>
      </p:sp>
      <p:sp>
        <p:nvSpPr>
          <p:cNvPr id="8" name="Rectangle 7">
            <a:extLst>
              <a:ext uri="{FF2B5EF4-FFF2-40B4-BE49-F238E27FC236}">
                <a16:creationId xmlns:a16="http://schemas.microsoft.com/office/drawing/2014/main" id="{D52D619D-600B-0C42-B46F-B37276EAC57B}"/>
              </a:ext>
            </a:extLst>
          </p:cNvPr>
          <p:cNvSpPr/>
          <p:nvPr/>
        </p:nvSpPr>
        <p:spPr>
          <a:xfrm>
            <a:off x="610821" y="4940962"/>
            <a:ext cx="8263548" cy="1015663"/>
          </a:xfrm>
          <a:prstGeom prst="rect">
            <a:avLst/>
          </a:prstGeom>
        </p:spPr>
        <p:txBody>
          <a:bodyPr wrap="square">
            <a:spAutoFit/>
          </a:bodyPr>
          <a:lstStyle/>
          <a:p>
            <a:r>
              <a:rPr lang="fr-FR" sz="2000" b="1" dirty="0"/>
              <a:t>1925 ? </a:t>
            </a:r>
            <a:r>
              <a:rPr lang="fr-FR" sz="2000" dirty="0"/>
              <a:t>Elle triomphe </a:t>
            </a:r>
            <a:r>
              <a:rPr lang="fr-FR" sz="2000" b="1" dirty="0"/>
              <a:t>d’un concours de mots croisés </a:t>
            </a:r>
            <a:r>
              <a:rPr lang="fr-FR" sz="2000" dirty="0"/>
              <a:t>organisé et présidé par </a:t>
            </a:r>
            <a:r>
              <a:rPr lang="fr-FR" sz="2000" b="1" dirty="0"/>
              <a:t>Tristan Bernard</a:t>
            </a:r>
            <a:r>
              <a:rPr lang="fr-FR" sz="2000" dirty="0"/>
              <a:t>, devant des centaines de concurrents. </a:t>
            </a:r>
            <a:endParaRPr lang="fr-FR" sz="1400" b="1" dirty="0"/>
          </a:p>
          <a:p>
            <a:r>
              <a:rPr lang="fr-FR" sz="2000" b="1" dirty="0"/>
              <a:t>Il lui conseille d’en faire sa carrière et de devenir professionnelle. </a:t>
            </a:r>
            <a:endParaRPr lang="fr-FR" sz="2000" b="1" i="0" dirty="0">
              <a:effectLst/>
              <a:latin typeface="roboto_condensed"/>
            </a:endParaRPr>
          </a:p>
        </p:txBody>
      </p:sp>
      <p:sp>
        <p:nvSpPr>
          <p:cNvPr id="9" name="Rectangle 8">
            <a:extLst>
              <a:ext uri="{FF2B5EF4-FFF2-40B4-BE49-F238E27FC236}">
                <a16:creationId xmlns:a16="http://schemas.microsoft.com/office/drawing/2014/main" id="{88433342-8432-8148-A2B3-F47794185090}"/>
              </a:ext>
            </a:extLst>
          </p:cNvPr>
          <p:cNvSpPr/>
          <p:nvPr/>
        </p:nvSpPr>
        <p:spPr>
          <a:xfrm>
            <a:off x="610821" y="3801389"/>
            <a:ext cx="8055605" cy="1015663"/>
          </a:xfrm>
          <a:prstGeom prst="rect">
            <a:avLst/>
          </a:prstGeom>
        </p:spPr>
        <p:txBody>
          <a:bodyPr wrap="square">
            <a:spAutoFit/>
          </a:bodyPr>
          <a:lstStyle/>
          <a:p>
            <a:r>
              <a:rPr lang="fr-FR" sz="2000" b="1" dirty="0"/>
              <a:t>Journaliste. </a:t>
            </a:r>
            <a:r>
              <a:rPr lang="fr-FR" sz="2000" dirty="0"/>
              <a:t>Plusieurs articles dans </a:t>
            </a:r>
            <a:r>
              <a:rPr lang="fr-FR" sz="2000" b="1" dirty="0"/>
              <a:t>PARIS-SOIR </a:t>
            </a:r>
            <a:r>
              <a:rPr lang="fr-FR" sz="2000" dirty="0"/>
              <a:t>en </a:t>
            </a:r>
            <a:r>
              <a:rPr lang="fr-FR" sz="2000" b="1" dirty="0"/>
              <a:t>1924 et 1925 </a:t>
            </a:r>
            <a:r>
              <a:rPr lang="fr-FR" sz="2000" dirty="0"/>
              <a:t>signés Renée David dont une série  « Devons-nous ‘assouplir’ les liens du mariage ? ». </a:t>
            </a:r>
            <a:endParaRPr lang="fr-FR" sz="2000" i="0" dirty="0">
              <a:effectLst/>
              <a:latin typeface="roboto_condensed"/>
            </a:endParaRPr>
          </a:p>
        </p:txBody>
      </p:sp>
    </p:spTree>
    <p:extLst>
      <p:ext uri="{BB962C8B-B14F-4D97-AF65-F5344CB8AC3E}">
        <p14:creationId xmlns:p14="http://schemas.microsoft.com/office/powerpoint/2010/main" val="24458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C5EA8A9-756F-FB46-A8E2-A60EDBEC76AA}"/>
              </a:ext>
            </a:extLst>
          </p:cNvPr>
          <p:cNvSpPr txBox="1"/>
          <p:nvPr/>
        </p:nvSpPr>
        <p:spPr>
          <a:xfrm>
            <a:off x="0" y="703753"/>
            <a:ext cx="9143999" cy="523220"/>
          </a:xfrm>
          <a:prstGeom prst="rect">
            <a:avLst/>
          </a:prstGeom>
          <a:noFill/>
        </p:spPr>
        <p:txBody>
          <a:bodyPr wrap="square" rtlCol="0">
            <a:spAutoFit/>
          </a:bodyPr>
          <a:lstStyle/>
          <a:p>
            <a:pPr algn="ctr"/>
            <a:r>
              <a:rPr lang="fr-FR" sz="2800" b="1" dirty="0"/>
              <a:t>La première femme verbicruciste</a:t>
            </a:r>
          </a:p>
        </p:txBody>
      </p:sp>
      <p:sp>
        <p:nvSpPr>
          <p:cNvPr id="4" name="Rectangle 3">
            <a:extLst>
              <a:ext uri="{FF2B5EF4-FFF2-40B4-BE49-F238E27FC236}">
                <a16:creationId xmlns:a16="http://schemas.microsoft.com/office/drawing/2014/main" id="{68A6C8C7-9C92-8E47-9B7B-82B5D7947E69}"/>
              </a:ext>
            </a:extLst>
          </p:cNvPr>
          <p:cNvSpPr/>
          <p:nvPr/>
        </p:nvSpPr>
        <p:spPr>
          <a:xfrm>
            <a:off x="0" y="1246880"/>
            <a:ext cx="9143999" cy="523220"/>
          </a:xfrm>
          <a:prstGeom prst="rect">
            <a:avLst/>
          </a:prstGeom>
        </p:spPr>
        <p:txBody>
          <a:bodyPr wrap="square">
            <a:spAutoFit/>
          </a:bodyPr>
          <a:lstStyle/>
          <a:p>
            <a:pPr algn="ctr"/>
            <a:r>
              <a:rPr lang="fr-FR" sz="2800" b="1" dirty="0">
                <a:solidFill>
                  <a:schemeClr val="bg1"/>
                </a:solidFill>
                <a:latin typeface="roboto_condensed"/>
              </a:rPr>
              <a:t>Mademoiselle Renée David</a:t>
            </a:r>
            <a:endParaRPr lang="fr-FR" sz="2800" b="0" i="0" dirty="0">
              <a:solidFill>
                <a:schemeClr val="bg1"/>
              </a:solidFill>
              <a:effectLst/>
              <a:latin typeface="roboto_condensed"/>
            </a:endParaRPr>
          </a:p>
        </p:txBody>
      </p:sp>
      <p:sp>
        <p:nvSpPr>
          <p:cNvPr id="16" name="Rectangle 15">
            <a:extLst>
              <a:ext uri="{FF2B5EF4-FFF2-40B4-BE49-F238E27FC236}">
                <a16:creationId xmlns:a16="http://schemas.microsoft.com/office/drawing/2014/main" id="{3370B991-B15E-F24F-B4AE-FB4CB0B8DF2D}"/>
              </a:ext>
            </a:extLst>
          </p:cNvPr>
          <p:cNvSpPr/>
          <p:nvPr/>
        </p:nvSpPr>
        <p:spPr>
          <a:xfrm>
            <a:off x="748145" y="1935388"/>
            <a:ext cx="7552707" cy="830997"/>
          </a:xfrm>
          <a:prstGeom prst="rect">
            <a:avLst/>
          </a:prstGeom>
        </p:spPr>
        <p:txBody>
          <a:bodyPr wrap="square">
            <a:spAutoFit/>
          </a:bodyPr>
          <a:lstStyle/>
          <a:p>
            <a:r>
              <a:rPr lang="fr-FR" sz="2400" b="1" dirty="0"/>
              <a:t>Juin 1925 : Sortie du </a:t>
            </a:r>
            <a:r>
              <a:rPr lang="fr-FR" sz="2400" b="1" i="1" dirty="0">
                <a:solidFill>
                  <a:schemeClr val="bg1"/>
                </a:solidFill>
              </a:rPr>
              <a:t>Journal des Mots Croisés et des jeux de Société </a:t>
            </a:r>
            <a:r>
              <a:rPr lang="fr-FR" sz="2400" b="1" i="1" dirty="0"/>
              <a:t>qu’elle fonde et dirige</a:t>
            </a:r>
            <a:r>
              <a:rPr lang="fr-FR" sz="2400" b="1" i="1" dirty="0">
                <a:solidFill>
                  <a:schemeClr val="bg1"/>
                </a:solidFill>
              </a:rPr>
              <a:t>.</a:t>
            </a:r>
            <a:endParaRPr lang="fr-FR" sz="2400" b="0" dirty="0">
              <a:effectLst/>
              <a:latin typeface="roboto_condensed"/>
            </a:endParaRPr>
          </a:p>
        </p:txBody>
      </p:sp>
      <p:pic>
        <p:nvPicPr>
          <p:cNvPr id="6" name="Image 5">
            <a:extLst>
              <a:ext uri="{FF2B5EF4-FFF2-40B4-BE49-F238E27FC236}">
                <a16:creationId xmlns:a16="http://schemas.microsoft.com/office/drawing/2014/main" id="{CCCC453A-457F-BA4B-990B-670859A216BC}"/>
              </a:ext>
            </a:extLst>
          </p:cNvPr>
          <p:cNvPicPr>
            <a:picLocks noChangeAspect="1"/>
          </p:cNvPicPr>
          <p:nvPr/>
        </p:nvPicPr>
        <p:blipFill rotWithShape="1">
          <a:blip r:embed="rId3">
            <a:extLst>
              <a:ext uri="{28A0092B-C50C-407E-A947-70E740481C1C}">
                <a14:useLocalDpi xmlns:a14="http://schemas.microsoft.com/office/drawing/2010/main" val="0"/>
              </a:ext>
            </a:extLst>
          </a:blip>
          <a:srcRect t="-2958" r="-267" b="16035"/>
          <a:stretch/>
        </p:blipFill>
        <p:spPr>
          <a:xfrm>
            <a:off x="1673878" y="2707569"/>
            <a:ext cx="5838091" cy="3337203"/>
          </a:xfrm>
          <a:prstGeom prst="rect">
            <a:avLst/>
          </a:prstGeom>
        </p:spPr>
      </p:pic>
      <p:sp>
        <p:nvSpPr>
          <p:cNvPr id="13" name="Cadre 12">
            <a:extLst>
              <a:ext uri="{FF2B5EF4-FFF2-40B4-BE49-F238E27FC236}">
                <a16:creationId xmlns:a16="http://schemas.microsoft.com/office/drawing/2014/main" id="{CA12017F-F072-3E45-9350-C386EE32B1C3}"/>
              </a:ext>
            </a:extLst>
          </p:cNvPr>
          <p:cNvSpPr/>
          <p:nvPr/>
        </p:nvSpPr>
        <p:spPr>
          <a:xfrm>
            <a:off x="1673878" y="5699165"/>
            <a:ext cx="5838091" cy="418992"/>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303845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C5EA8A9-756F-FB46-A8E2-A60EDBEC76AA}"/>
              </a:ext>
            </a:extLst>
          </p:cNvPr>
          <p:cNvSpPr txBox="1"/>
          <p:nvPr/>
        </p:nvSpPr>
        <p:spPr>
          <a:xfrm>
            <a:off x="0" y="703753"/>
            <a:ext cx="9143999" cy="523220"/>
          </a:xfrm>
          <a:prstGeom prst="rect">
            <a:avLst/>
          </a:prstGeom>
          <a:noFill/>
        </p:spPr>
        <p:txBody>
          <a:bodyPr wrap="square" rtlCol="0">
            <a:spAutoFit/>
          </a:bodyPr>
          <a:lstStyle/>
          <a:p>
            <a:pPr algn="ctr"/>
            <a:r>
              <a:rPr lang="fr-FR" sz="2800" b="1" dirty="0"/>
              <a:t>La première femme verbicruciste</a:t>
            </a:r>
          </a:p>
        </p:txBody>
      </p:sp>
      <p:sp>
        <p:nvSpPr>
          <p:cNvPr id="4" name="Rectangle 3">
            <a:extLst>
              <a:ext uri="{FF2B5EF4-FFF2-40B4-BE49-F238E27FC236}">
                <a16:creationId xmlns:a16="http://schemas.microsoft.com/office/drawing/2014/main" id="{68A6C8C7-9C92-8E47-9B7B-82B5D7947E69}"/>
              </a:ext>
            </a:extLst>
          </p:cNvPr>
          <p:cNvSpPr/>
          <p:nvPr/>
        </p:nvSpPr>
        <p:spPr>
          <a:xfrm>
            <a:off x="0" y="1246880"/>
            <a:ext cx="9143999" cy="523220"/>
          </a:xfrm>
          <a:prstGeom prst="rect">
            <a:avLst/>
          </a:prstGeom>
        </p:spPr>
        <p:txBody>
          <a:bodyPr wrap="square">
            <a:spAutoFit/>
          </a:bodyPr>
          <a:lstStyle/>
          <a:p>
            <a:pPr algn="ctr"/>
            <a:r>
              <a:rPr lang="fr-FR" sz="2800" b="1" dirty="0">
                <a:solidFill>
                  <a:schemeClr val="bg1"/>
                </a:solidFill>
                <a:latin typeface="roboto_condensed"/>
              </a:rPr>
              <a:t>Mademoiselle Renée David</a:t>
            </a:r>
            <a:endParaRPr lang="fr-FR" sz="2800" b="0" i="0" dirty="0">
              <a:solidFill>
                <a:schemeClr val="bg1"/>
              </a:solidFill>
              <a:effectLst/>
              <a:latin typeface="roboto_condensed"/>
            </a:endParaRPr>
          </a:p>
        </p:txBody>
      </p:sp>
      <p:sp>
        <p:nvSpPr>
          <p:cNvPr id="17" name="Rectangle 16">
            <a:extLst>
              <a:ext uri="{FF2B5EF4-FFF2-40B4-BE49-F238E27FC236}">
                <a16:creationId xmlns:a16="http://schemas.microsoft.com/office/drawing/2014/main" id="{5C320846-01B7-6C4F-AF4F-8AA892F1AD01}"/>
              </a:ext>
            </a:extLst>
          </p:cNvPr>
          <p:cNvSpPr/>
          <p:nvPr/>
        </p:nvSpPr>
        <p:spPr>
          <a:xfrm>
            <a:off x="525680" y="1850222"/>
            <a:ext cx="8055605" cy="1323439"/>
          </a:xfrm>
          <a:prstGeom prst="rect">
            <a:avLst/>
          </a:prstGeom>
        </p:spPr>
        <p:txBody>
          <a:bodyPr wrap="square">
            <a:spAutoFit/>
          </a:bodyPr>
          <a:lstStyle/>
          <a:p>
            <a:r>
              <a:rPr lang="fr-FR" sz="2000" b="1" dirty="0"/>
              <a:t>Tristan Bernard </a:t>
            </a:r>
            <a:r>
              <a:rPr lang="fr-FR" sz="2000" dirty="0"/>
              <a:t>crée le 6 mars 1926 le </a:t>
            </a:r>
            <a:r>
              <a:rPr lang="fr-FR" sz="2000" b="1" dirty="0"/>
              <a:t>‘Gril Hebdomadaire’. </a:t>
            </a:r>
            <a:r>
              <a:rPr lang="fr-FR" sz="2000" dirty="0"/>
              <a:t>C’est un échec. Il cède la revue à </a:t>
            </a:r>
            <a:r>
              <a:rPr lang="fr-FR" sz="2000" b="1" dirty="0"/>
              <a:t>Renée David </a:t>
            </a:r>
            <a:r>
              <a:rPr lang="fr-FR" sz="2000" dirty="0"/>
              <a:t>en 1928 qui la rebaptise le </a:t>
            </a:r>
            <a:r>
              <a:rPr lang="fr-FR" sz="2000" b="1" dirty="0"/>
              <a:t>‘Gril Littéraire’. Elle va le diriger et le fusionner avec le Journal des Mots croisés.</a:t>
            </a:r>
            <a:endParaRPr lang="fr-FR" sz="2000" b="0" i="0" dirty="0">
              <a:effectLst/>
              <a:latin typeface="roboto_condensed"/>
            </a:endParaRPr>
          </a:p>
        </p:txBody>
      </p:sp>
      <p:pic>
        <p:nvPicPr>
          <p:cNvPr id="3" name="Image 2">
            <a:extLst>
              <a:ext uri="{FF2B5EF4-FFF2-40B4-BE49-F238E27FC236}">
                <a16:creationId xmlns:a16="http://schemas.microsoft.com/office/drawing/2014/main" id="{3EBA6AF3-3720-4E48-8AED-B3816EA740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330" y="3285586"/>
            <a:ext cx="8077200" cy="2717800"/>
          </a:xfrm>
          <a:prstGeom prst="rect">
            <a:avLst/>
          </a:prstGeom>
        </p:spPr>
      </p:pic>
    </p:spTree>
    <p:extLst>
      <p:ext uri="{BB962C8B-B14F-4D97-AF65-F5344CB8AC3E}">
        <p14:creationId xmlns:p14="http://schemas.microsoft.com/office/powerpoint/2010/main" val="3743220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5A234D63-80C3-C246-94E3-16DAA6AB7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793" y="2416915"/>
            <a:ext cx="2669138" cy="2641902"/>
          </a:xfrm>
          <a:prstGeom prst="rect">
            <a:avLst/>
          </a:prstGeom>
        </p:spPr>
      </p:pic>
      <p:sp>
        <p:nvSpPr>
          <p:cNvPr id="5" name="ZoneTexte 4">
            <a:extLst>
              <a:ext uri="{FF2B5EF4-FFF2-40B4-BE49-F238E27FC236}">
                <a16:creationId xmlns:a16="http://schemas.microsoft.com/office/drawing/2014/main" id="{7C5EA8A9-756F-FB46-A8E2-A60EDBEC76AA}"/>
              </a:ext>
            </a:extLst>
          </p:cNvPr>
          <p:cNvSpPr txBox="1"/>
          <p:nvPr/>
        </p:nvSpPr>
        <p:spPr>
          <a:xfrm>
            <a:off x="1885264" y="2309250"/>
            <a:ext cx="2884123" cy="523220"/>
          </a:xfrm>
          <a:prstGeom prst="rect">
            <a:avLst/>
          </a:prstGeom>
          <a:noFill/>
        </p:spPr>
        <p:txBody>
          <a:bodyPr wrap="none" rtlCol="0">
            <a:spAutoFit/>
          </a:bodyPr>
          <a:lstStyle/>
          <a:p>
            <a:r>
              <a:rPr lang="fr-FR" sz="2800" dirty="0">
                <a:solidFill>
                  <a:schemeClr val="bg1"/>
                </a:solidFill>
              </a:rPr>
              <a:t>Attention Danger</a:t>
            </a:r>
          </a:p>
        </p:txBody>
      </p:sp>
      <p:sp>
        <p:nvSpPr>
          <p:cNvPr id="6" name="ZoneTexte 5">
            <a:extLst>
              <a:ext uri="{FF2B5EF4-FFF2-40B4-BE49-F238E27FC236}">
                <a16:creationId xmlns:a16="http://schemas.microsoft.com/office/drawing/2014/main" id="{E3303E88-A14A-CA4E-B20C-5EE6E1E05054}"/>
              </a:ext>
            </a:extLst>
          </p:cNvPr>
          <p:cNvSpPr txBox="1"/>
          <p:nvPr/>
        </p:nvSpPr>
        <p:spPr>
          <a:xfrm>
            <a:off x="5808045" y="2570852"/>
            <a:ext cx="1923925" cy="523220"/>
          </a:xfrm>
          <a:prstGeom prst="rect">
            <a:avLst/>
          </a:prstGeom>
          <a:noFill/>
        </p:spPr>
        <p:txBody>
          <a:bodyPr wrap="none" rtlCol="0">
            <a:spAutoFit/>
          </a:bodyPr>
          <a:lstStyle/>
          <a:p>
            <a:r>
              <a:rPr lang="fr-FR" sz="2800" b="1" dirty="0">
                <a:solidFill>
                  <a:schemeClr val="bg1"/>
                </a:solidFill>
              </a:rPr>
              <a:t>Machisme</a:t>
            </a:r>
          </a:p>
        </p:txBody>
      </p:sp>
      <p:sp>
        <p:nvSpPr>
          <p:cNvPr id="7" name="ZoneTexte 6">
            <a:extLst>
              <a:ext uri="{FF2B5EF4-FFF2-40B4-BE49-F238E27FC236}">
                <a16:creationId xmlns:a16="http://schemas.microsoft.com/office/drawing/2014/main" id="{62241867-8BC0-3246-ABE3-09E1F942A7E1}"/>
              </a:ext>
            </a:extLst>
          </p:cNvPr>
          <p:cNvSpPr txBox="1"/>
          <p:nvPr/>
        </p:nvSpPr>
        <p:spPr>
          <a:xfrm>
            <a:off x="5808045" y="3416747"/>
            <a:ext cx="939996" cy="954107"/>
          </a:xfrm>
          <a:prstGeom prst="rect">
            <a:avLst/>
          </a:prstGeom>
          <a:noFill/>
        </p:spPr>
        <p:txBody>
          <a:bodyPr wrap="square" rtlCol="0">
            <a:spAutoFit/>
          </a:bodyPr>
          <a:lstStyle/>
          <a:p>
            <a:r>
              <a:rPr lang="fr-FR" sz="2800" b="1" dirty="0">
                <a:solidFill>
                  <a:schemeClr val="bg1"/>
                </a:solidFill>
              </a:rPr>
              <a:t>S</a:t>
            </a:r>
            <a:r>
              <a:rPr lang="fr-FR" sz="2800" dirty="0">
                <a:solidFill>
                  <a:schemeClr val="bg1"/>
                </a:solidFill>
              </a:rPr>
              <a:t>	</a:t>
            </a:r>
          </a:p>
        </p:txBody>
      </p:sp>
      <p:sp>
        <p:nvSpPr>
          <p:cNvPr id="8" name="ZoneTexte 7">
            <a:extLst>
              <a:ext uri="{FF2B5EF4-FFF2-40B4-BE49-F238E27FC236}">
                <a16:creationId xmlns:a16="http://schemas.microsoft.com/office/drawing/2014/main" id="{4459BDE4-A4B1-424B-AA43-9C6CEFBA1ECB}"/>
              </a:ext>
            </a:extLst>
          </p:cNvPr>
          <p:cNvSpPr txBox="1"/>
          <p:nvPr/>
        </p:nvSpPr>
        <p:spPr>
          <a:xfrm>
            <a:off x="5808045" y="4278261"/>
            <a:ext cx="2954655" cy="523220"/>
          </a:xfrm>
          <a:prstGeom prst="rect">
            <a:avLst/>
          </a:prstGeom>
          <a:noFill/>
        </p:spPr>
        <p:txBody>
          <a:bodyPr wrap="none" rtlCol="0">
            <a:spAutoFit/>
          </a:bodyPr>
          <a:lstStyle/>
          <a:p>
            <a:r>
              <a:rPr lang="fr-FR" sz="2800" b="1" dirty="0" err="1">
                <a:solidFill>
                  <a:schemeClr val="bg1"/>
                </a:solidFill>
              </a:rPr>
              <a:t>Teutonophobie</a:t>
            </a:r>
            <a:r>
              <a:rPr lang="fr-FR" sz="2800" dirty="0">
                <a:solidFill>
                  <a:schemeClr val="bg1"/>
                </a:solidFill>
              </a:rPr>
              <a:t>	</a:t>
            </a:r>
          </a:p>
        </p:txBody>
      </p:sp>
      <p:sp>
        <p:nvSpPr>
          <p:cNvPr id="9" name="ZoneTexte 8">
            <a:extLst>
              <a:ext uri="{FF2B5EF4-FFF2-40B4-BE49-F238E27FC236}">
                <a16:creationId xmlns:a16="http://schemas.microsoft.com/office/drawing/2014/main" id="{F31D7A70-B3AB-F74B-8A3A-19E2C7C59D77}"/>
              </a:ext>
            </a:extLst>
          </p:cNvPr>
          <p:cNvSpPr txBox="1"/>
          <p:nvPr/>
        </p:nvSpPr>
        <p:spPr>
          <a:xfrm>
            <a:off x="0" y="1240535"/>
            <a:ext cx="9143999" cy="523220"/>
          </a:xfrm>
          <a:prstGeom prst="rect">
            <a:avLst/>
          </a:prstGeom>
          <a:solidFill>
            <a:schemeClr val="tx1"/>
          </a:solidFill>
        </p:spPr>
        <p:txBody>
          <a:bodyPr wrap="square" rtlCol="0">
            <a:spAutoFit/>
          </a:bodyPr>
          <a:lstStyle/>
          <a:p>
            <a:pPr algn="ctr"/>
            <a:r>
              <a:rPr lang="fr-FR" sz="2800" b="1" dirty="0">
                <a:solidFill>
                  <a:schemeClr val="bg1"/>
                </a:solidFill>
              </a:rPr>
              <a:t>Les mots croisés et les femmes</a:t>
            </a:r>
          </a:p>
        </p:txBody>
      </p:sp>
      <p:sp>
        <p:nvSpPr>
          <p:cNvPr id="2" name="ZoneTexte 1">
            <a:extLst>
              <a:ext uri="{FF2B5EF4-FFF2-40B4-BE49-F238E27FC236}">
                <a16:creationId xmlns:a16="http://schemas.microsoft.com/office/drawing/2014/main" id="{886BCB20-7190-9043-B4CD-23DA2772010C}"/>
              </a:ext>
            </a:extLst>
          </p:cNvPr>
          <p:cNvSpPr txBox="1"/>
          <p:nvPr/>
        </p:nvSpPr>
        <p:spPr>
          <a:xfrm>
            <a:off x="5808045" y="2570860"/>
            <a:ext cx="484428" cy="523220"/>
          </a:xfrm>
          <a:prstGeom prst="rect">
            <a:avLst/>
          </a:prstGeom>
          <a:noFill/>
        </p:spPr>
        <p:txBody>
          <a:bodyPr wrap="none" rtlCol="0">
            <a:spAutoFit/>
          </a:bodyPr>
          <a:lstStyle/>
          <a:p>
            <a:r>
              <a:rPr lang="fr-FR" sz="2800" b="1" dirty="0">
                <a:solidFill>
                  <a:schemeClr val="bg1"/>
                </a:solidFill>
              </a:rPr>
              <a:t>M</a:t>
            </a:r>
          </a:p>
        </p:txBody>
      </p:sp>
      <p:sp>
        <p:nvSpPr>
          <p:cNvPr id="10" name="ZoneTexte 9">
            <a:extLst>
              <a:ext uri="{FF2B5EF4-FFF2-40B4-BE49-F238E27FC236}">
                <a16:creationId xmlns:a16="http://schemas.microsoft.com/office/drawing/2014/main" id="{7AD88D43-D6F7-E047-91CF-9BA3A55F9D77}"/>
              </a:ext>
            </a:extLst>
          </p:cNvPr>
          <p:cNvSpPr txBox="1"/>
          <p:nvPr/>
        </p:nvSpPr>
        <p:spPr>
          <a:xfrm>
            <a:off x="5808044" y="3416749"/>
            <a:ext cx="1643399" cy="523220"/>
          </a:xfrm>
          <a:prstGeom prst="rect">
            <a:avLst/>
          </a:prstGeom>
          <a:noFill/>
        </p:spPr>
        <p:txBody>
          <a:bodyPr wrap="none" rtlCol="0">
            <a:spAutoFit/>
          </a:bodyPr>
          <a:lstStyle/>
          <a:p>
            <a:r>
              <a:rPr lang="fr-FR" sz="2800" b="1" dirty="0">
                <a:solidFill>
                  <a:schemeClr val="bg1"/>
                </a:solidFill>
              </a:rPr>
              <a:t>Sexisme</a:t>
            </a:r>
          </a:p>
        </p:txBody>
      </p:sp>
      <p:sp>
        <p:nvSpPr>
          <p:cNvPr id="3" name="ZoneTexte 2">
            <a:extLst>
              <a:ext uri="{FF2B5EF4-FFF2-40B4-BE49-F238E27FC236}">
                <a16:creationId xmlns:a16="http://schemas.microsoft.com/office/drawing/2014/main" id="{AE611B5A-FCD4-014E-9B45-01CDAD4A5588}"/>
              </a:ext>
            </a:extLst>
          </p:cNvPr>
          <p:cNvSpPr txBox="1"/>
          <p:nvPr/>
        </p:nvSpPr>
        <p:spPr>
          <a:xfrm>
            <a:off x="5808045" y="4278261"/>
            <a:ext cx="404278" cy="523220"/>
          </a:xfrm>
          <a:prstGeom prst="rect">
            <a:avLst/>
          </a:prstGeom>
          <a:noFill/>
        </p:spPr>
        <p:txBody>
          <a:bodyPr wrap="none" rtlCol="0">
            <a:spAutoFit/>
          </a:bodyPr>
          <a:lstStyle/>
          <a:p>
            <a:r>
              <a:rPr lang="fr-FR" sz="2800" b="1" dirty="0" err="1">
                <a:solidFill>
                  <a:schemeClr val="bg1"/>
                </a:solidFill>
              </a:rPr>
              <a:t>T</a:t>
            </a:r>
            <a:endParaRPr lang="fr-FR" sz="2800" b="1" dirty="0">
              <a:solidFill>
                <a:schemeClr val="bg1"/>
              </a:solidFill>
            </a:endParaRPr>
          </a:p>
        </p:txBody>
      </p:sp>
      <p:sp>
        <p:nvSpPr>
          <p:cNvPr id="4" name="Rectangle 3">
            <a:extLst>
              <a:ext uri="{FF2B5EF4-FFF2-40B4-BE49-F238E27FC236}">
                <a16:creationId xmlns:a16="http://schemas.microsoft.com/office/drawing/2014/main" id="{4457EECC-9AD2-5F46-B170-8F897DAE870A}"/>
              </a:ext>
            </a:extLst>
          </p:cNvPr>
          <p:cNvSpPr/>
          <p:nvPr/>
        </p:nvSpPr>
        <p:spPr>
          <a:xfrm>
            <a:off x="3742725" y="1777089"/>
            <a:ext cx="5401275" cy="523220"/>
          </a:xfrm>
          <a:prstGeom prst="rect">
            <a:avLst/>
          </a:prstGeom>
          <a:solidFill>
            <a:schemeClr val="accent1">
              <a:lumMod val="60000"/>
              <a:lumOff val="40000"/>
            </a:schemeClr>
          </a:solidFill>
        </p:spPr>
        <p:txBody>
          <a:bodyPr wrap="square">
            <a:spAutoFit/>
          </a:bodyPr>
          <a:lstStyle/>
          <a:p>
            <a:pPr algn="r"/>
            <a:r>
              <a:rPr lang="fr-FR" sz="2800" b="1" i="1" dirty="0">
                <a:latin typeface="roboto_condensed"/>
              </a:rPr>
              <a:t>1.150.000 résultats via Google</a:t>
            </a:r>
            <a:endParaRPr lang="fr-FR" sz="2800" i="1" dirty="0">
              <a:latin typeface="roboto_condensed"/>
            </a:endParaRPr>
          </a:p>
        </p:txBody>
      </p:sp>
      <p:sp>
        <p:nvSpPr>
          <p:cNvPr id="16" name="ZoneTexte 15">
            <a:extLst>
              <a:ext uri="{FF2B5EF4-FFF2-40B4-BE49-F238E27FC236}">
                <a16:creationId xmlns:a16="http://schemas.microsoft.com/office/drawing/2014/main" id="{4AA08470-EB81-654D-BF80-1EA805A8CEDD}"/>
              </a:ext>
            </a:extLst>
          </p:cNvPr>
          <p:cNvSpPr txBox="1"/>
          <p:nvPr/>
        </p:nvSpPr>
        <p:spPr>
          <a:xfrm>
            <a:off x="2690346" y="597875"/>
            <a:ext cx="4030847" cy="523220"/>
          </a:xfrm>
          <a:prstGeom prst="rect">
            <a:avLst/>
          </a:prstGeom>
          <a:noFill/>
        </p:spPr>
        <p:txBody>
          <a:bodyPr wrap="none" rtlCol="0">
            <a:spAutoFit/>
          </a:bodyPr>
          <a:lstStyle/>
          <a:p>
            <a:r>
              <a:rPr lang="fr-FR" sz="2800" b="1" dirty="0"/>
              <a:t>Que suggère la Toile ?</a:t>
            </a:r>
          </a:p>
        </p:txBody>
      </p:sp>
      <p:sp>
        <p:nvSpPr>
          <p:cNvPr id="18" name="ZoneTexte 17">
            <a:extLst>
              <a:ext uri="{FF2B5EF4-FFF2-40B4-BE49-F238E27FC236}">
                <a16:creationId xmlns:a16="http://schemas.microsoft.com/office/drawing/2014/main" id="{17D6597F-EA6B-9D4E-9067-8F5D1AA01838}"/>
              </a:ext>
            </a:extLst>
          </p:cNvPr>
          <p:cNvSpPr txBox="1"/>
          <p:nvPr/>
        </p:nvSpPr>
        <p:spPr>
          <a:xfrm>
            <a:off x="1" y="5152851"/>
            <a:ext cx="9143999" cy="523220"/>
          </a:xfrm>
          <a:prstGeom prst="rect">
            <a:avLst/>
          </a:prstGeom>
          <a:solidFill>
            <a:schemeClr val="tx1"/>
          </a:solidFill>
        </p:spPr>
        <p:txBody>
          <a:bodyPr wrap="square" rtlCol="0">
            <a:spAutoFit/>
          </a:bodyPr>
          <a:lstStyle/>
          <a:p>
            <a:pPr algn="ctr"/>
            <a:r>
              <a:rPr lang="fr-FR" sz="2800" b="1" dirty="0">
                <a:solidFill>
                  <a:schemeClr val="bg1"/>
                </a:solidFill>
              </a:rPr>
              <a:t>Les mots croisés et les hommes</a:t>
            </a:r>
          </a:p>
        </p:txBody>
      </p:sp>
      <p:sp>
        <p:nvSpPr>
          <p:cNvPr id="19" name="Rectangle 18">
            <a:extLst>
              <a:ext uri="{FF2B5EF4-FFF2-40B4-BE49-F238E27FC236}">
                <a16:creationId xmlns:a16="http://schemas.microsoft.com/office/drawing/2014/main" id="{B33800BF-23CE-1445-872B-8FD0D35CC329}"/>
              </a:ext>
            </a:extLst>
          </p:cNvPr>
          <p:cNvSpPr/>
          <p:nvPr/>
        </p:nvSpPr>
        <p:spPr>
          <a:xfrm>
            <a:off x="2098431" y="5687966"/>
            <a:ext cx="7045569" cy="523220"/>
          </a:xfrm>
          <a:prstGeom prst="rect">
            <a:avLst/>
          </a:prstGeom>
          <a:solidFill>
            <a:schemeClr val="accent1">
              <a:lumMod val="60000"/>
              <a:lumOff val="40000"/>
            </a:schemeClr>
          </a:solidFill>
        </p:spPr>
        <p:txBody>
          <a:bodyPr wrap="square">
            <a:spAutoFit/>
          </a:bodyPr>
          <a:lstStyle/>
          <a:p>
            <a:pPr algn="r"/>
            <a:r>
              <a:rPr lang="fr-FR" sz="2800" b="1" dirty="0">
                <a:solidFill>
                  <a:schemeClr val="bg1"/>
                </a:solidFill>
              </a:rPr>
              <a:t>PARITÉ  </a:t>
            </a:r>
            <a:r>
              <a:rPr lang="fr-FR" sz="2800" b="1" i="1" dirty="0">
                <a:latin typeface="roboto_condensed"/>
              </a:rPr>
              <a:t>1.170.000 résultats via Google</a:t>
            </a:r>
            <a:endParaRPr lang="fr-FR" sz="2800" i="1" dirty="0">
              <a:latin typeface="roboto_condensed"/>
            </a:endParaRPr>
          </a:p>
        </p:txBody>
      </p:sp>
      <p:sp>
        <p:nvSpPr>
          <p:cNvPr id="21" name="ZoneTexte 20">
            <a:extLst>
              <a:ext uri="{FF2B5EF4-FFF2-40B4-BE49-F238E27FC236}">
                <a16:creationId xmlns:a16="http://schemas.microsoft.com/office/drawing/2014/main" id="{54B8C1C7-FBEB-1044-BB93-D24CA79338C9}"/>
              </a:ext>
            </a:extLst>
          </p:cNvPr>
          <p:cNvSpPr txBox="1"/>
          <p:nvPr/>
        </p:nvSpPr>
        <p:spPr>
          <a:xfrm>
            <a:off x="6676208" y="587994"/>
            <a:ext cx="2467792" cy="461665"/>
          </a:xfrm>
          <a:prstGeom prst="rect">
            <a:avLst/>
          </a:prstGeom>
          <a:solidFill>
            <a:srgbClr val="FFC000"/>
          </a:solidFill>
        </p:spPr>
        <p:txBody>
          <a:bodyPr wrap="square" rtlCol="0">
            <a:spAutoFit/>
          </a:bodyPr>
          <a:lstStyle/>
          <a:p>
            <a:pPr algn="ctr"/>
            <a:r>
              <a:rPr lang="fr-FR" sz="2400" b="1" dirty="0">
                <a:solidFill>
                  <a:schemeClr val="bg1"/>
                </a:solidFill>
              </a:rPr>
              <a:t>Les réponses</a:t>
            </a:r>
          </a:p>
        </p:txBody>
      </p:sp>
    </p:spTree>
    <p:extLst>
      <p:ext uri="{BB962C8B-B14F-4D97-AF65-F5344CB8AC3E}">
        <p14:creationId xmlns:p14="http://schemas.microsoft.com/office/powerpoint/2010/main" val="137848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2" grpId="0"/>
      <p:bldP spid="10" grpId="0"/>
      <p:bldP spid="3" grpId="0"/>
      <p:bldP spid="4" grpId="0" animBg="1"/>
      <p:bldP spid="18" grpId="0" animBg="1"/>
      <p:bldP spid="1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C5EA8A9-756F-FB46-A8E2-A60EDBEC76AA}"/>
              </a:ext>
            </a:extLst>
          </p:cNvPr>
          <p:cNvSpPr txBox="1"/>
          <p:nvPr/>
        </p:nvSpPr>
        <p:spPr>
          <a:xfrm>
            <a:off x="0" y="703753"/>
            <a:ext cx="9143999" cy="523220"/>
          </a:xfrm>
          <a:prstGeom prst="rect">
            <a:avLst/>
          </a:prstGeom>
          <a:noFill/>
        </p:spPr>
        <p:txBody>
          <a:bodyPr wrap="square" rtlCol="0">
            <a:spAutoFit/>
          </a:bodyPr>
          <a:lstStyle/>
          <a:p>
            <a:pPr algn="ctr"/>
            <a:r>
              <a:rPr lang="fr-FR" sz="2800" b="1" dirty="0"/>
              <a:t>La première femme verbicruciste</a:t>
            </a:r>
          </a:p>
        </p:txBody>
      </p:sp>
      <p:sp>
        <p:nvSpPr>
          <p:cNvPr id="4" name="Rectangle 3">
            <a:extLst>
              <a:ext uri="{FF2B5EF4-FFF2-40B4-BE49-F238E27FC236}">
                <a16:creationId xmlns:a16="http://schemas.microsoft.com/office/drawing/2014/main" id="{68A6C8C7-9C92-8E47-9B7B-82B5D7947E69}"/>
              </a:ext>
            </a:extLst>
          </p:cNvPr>
          <p:cNvSpPr/>
          <p:nvPr/>
        </p:nvSpPr>
        <p:spPr>
          <a:xfrm>
            <a:off x="0" y="1246880"/>
            <a:ext cx="9143999" cy="523220"/>
          </a:xfrm>
          <a:prstGeom prst="rect">
            <a:avLst/>
          </a:prstGeom>
        </p:spPr>
        <p:txBody>
          <a:bodyPr wrap="square">
            <a:spAutoFit/>
          </a:bodyPr>
          <a:lstStyle/>
          <a:p>
            <a:pPr algn="ctr"/>
            <a:r>
              <a:rPr lang="fr-FR" sz="2800" b="1" dirty="0">
                <a:solidFill>
                  <a:schemeClr val="bg1"/>
                </a:solidFill>
                <a:latin typeface="roboto_condensed"/>
              </a:rPr>
              <a:t>Mademoiselle Renée David</a:t>
            </a:r>
            <a:endParaRPr lang="fr-FR" sz="2800" b="0" i="0" dirty="0">
              <a:solidFill>
                <a:schemeClr val="bg1"/>
              </a:solidFill>
              <a:effectLst/>
              <a:latin typeface="roboto_condensed"/>
            </a:endParaRPr>
          </a:p>
        </p:txBody>
      </p:sp>
      <p:sp>
        <p:nvSpPr>
          <p:cNvPr id="15" name="Rectangle 14">
            <a:extLst>
              <a:ext uri="{FF2B5EF4-FFF2-40B4-BE49-F238E27FC236}">
                <a16:creationId xmlns:a16="http://schemas.microsoft.com/office/drawing/2014/main" id="{87B61722-858D-2A40-B34E-2D7FE809F6D2}"/>
              </a:ext>
            </a:extLst>
          </p:cNvPr>
          <p:cNvSpPr/>
          <p:nvPr/>
        </p:nvSpPr>
        <p:spPr>
          <a:xfrm>
            <a:off x="256054" y="3154367"/>
            <a:ext cx="8618314" cy="1015663"/>
          </a:xfrm>
          <a:prstGeom prst="rect">
            <a:avLst/>
          </a:prstGeom>
        </p:spPr>
        <p:txBody>
          <a:bodyPr wrap="square">
            <a:spAutoFit/>
          </a:bodyPr>
          <a:lstStyle/>
          <a:p>
            <a:r>
              <a:rPr lang="fr-FR" sz="2000" dirty="0"/>
              <a:t>• </a:t>
            </a:r>
            <a:r>
              <a:rPr lang="fr-FR" sz="2000" b="1" dirty="0">
                <a:solidFill>
                  <a:schemeClr val="bg1"/>
                </a:solidFill>
              </a:rPr>
              <a:t>Renée David </a:t>
            </a:r>
            <a:r>
              <a:rPr lang="fr-FR" sz="2000" dirty="0"/>
              <a:t>le</a:t>
            </a:r>
            <a:r>
              <a:rPr lang="fr-FR" sz="2000" b="1" dirty="0">
                <a:solidFill>
                  <a:schemeClr val="bg1"/>
                </a:solidFill>
              </a:rPr>
              <a:t> </a:t>
            </a:r>
            <a:r>
              <a:rPr lang="fr-FR" sz="2000" dirty="0"/>
              <a:t>remplace en août 1930… jusque fin 1937 lorsque </a:t>
            </a:r>
            <a:r>
              <a:rPr lang="fr-FR" sz="2000" b="1" dirty="0"/>
              <a:t>Le Journal </a:t>
            </a:r>
            <a:r>
              <a:rPr lang="fr-FR" sz="2000" dirty="0"/>
              <a:t>annonce qu’elle est souffrante et doit suspendre momentanément sa collaboration : </a:t>
            </a:r>
            <a:r>
              <a:rPr lang="fr-FR" sz="2000" b="1" dirty="0">
                <a:solidFill>
                  <a:schemeClr val="bg1"/>
                </a:solidFill>
              </a:rPr>
              <a:t>746 grilles en 317 semaines.</a:t>
            </a:r>
            <a:endParaRPr lang="fr-FR" sz="2000" b="1" i="0" dirty="0">
              <a:solidFill>
                <a:schemeClr val="bg1"/>
              </a:solidFill>
              <a:effectLst/>
              <a:latin typeface="roboto_condensed"/>
            </a:endParaRPr>
          </a:p>
        </p:txBody>
      </p:sp>
      <p:sp>
        <p:nvSpPr>
          <p:cNvPr id="14" name="Rectangle 13">
            <a:extLst>
              <a:ext uri="{FF2B5EF4-FFF2-40B4-BE49-F238E27FC236}">
                <a16:creationId xmlns:a16="http://schemas.microsoft.com/office/drawing/2014/main" id="{E07A9372-9F54-9544-8D67-06ADCC520A2A}"/>
              </a:ext>
            </a:extLst>
          </p:cNvPr>
          <p:cNvSpPr/>
          <p:nvPr/>
        </p:nvSpPr>
        <p:spPr>
          <a:xfrm>
            <a:off x="256054" y="1689807"/>
            <a:ext cx="8805884" cy="1323439"/>
          </a:xfrm>
          <a:prstGeom prst="rect">
            <a:avLst/>
          </a:prstGeom>
        </p:spPr>
        <p:txBody>
          <a:bodyPr wrap="square">
            <a:spAutoFit/>
          </a:bodyPr>
          <a:lstStyle/>
          <a:p>
            <a:r>
              <a:rPr lang="fr-FR" sz="2000" dirty="0"/>
              <a:t>• </a:t>
            </a:r>
            <a:r>
              <a:rPr lang="fr-FR" sz="2000" b="1" dirty="0">
                <a:solidFill>
                  <a:schemeClr val="bg1"/>
                </a:solidFill>
              </a:rPr>
              <a:t>Tristan Bernard </a:t>
            </a:r>
            <a:r>
              <a:rPr lang="fr-FR" sz="2000" dirty="0"/>
              <a:t>débute dans </a:t>
            </a:r>
            <a:r>
              <a:rPr lang="fr-FR" sz="2000" b="1" dirty="0">
                <a:solidFill>
                  <a:schemeClr val="bg1"/>
                </a:solidFill>
              </a:rPr>
              <a:t>Le Journal </a:t>
            </a:r>
            <a:r>
              <a:rPr lang="fr-FR" sz="2000" dirty="0"/>
              <a:t>en</a:t>
            </a:r>
            <a:r>
              <a:rPr lang="fr-FR" sz="2000" b="1" dirty="0">
                <a:solidFill>
                  <a:schemeClr val="bg1"/>
                </a:solidFill>
              </a:rPr>
              <a:t> </a:t>
            </a:r>
            <a:r>
              <a:rPr lang="fr-FR" sz="2000" dirty="0"/>
              <a:t>septembre 1929. </a:t>
            </a:r>
          </a:p>
          <a:p>
            <a:r>
              <a:rPr lang="fr-FR" sz="2000" dirty="0"/>
              <a:t>Cesse en août 1930 : </a:t>
            </a:r>
            <a:r>
              <a:rPr lang="fr-FR" sz="2000" b="1" i="1" dirty="0">
                <a:solidFill>
                  <a:schemeClr val="bg1"/>
                </a:solidFill>
              </a:rPr>
              <a:t>48 grilles en 45 semaines.</a:t>
            </a:r>
            <a:br>
              <a:rPr lang="fr-FR" sz="2000" b="1" i="1" dirty="0">
                <a:solidFill>
                  <a:schemeClr val="bg1"/>
                </a:solidFill>
              </a:rPr>
            </a:br>
            <a:r>
              <a:rPr lang="fr-FR" sz="2000" b="1" dirty="0">
                <a:solidFill>
                  <a:schemeClr val="bg1"/>
                </a:solidFill>
              </a:rPr>
              <a:t>Le Journal </a:t>
            </a:r>
            <a:r>
              <a:rPr lang="fr-FR" sz="2000" dirty="0"/>
              <a:t>précise que leur collaborateur s’excuse, il va prendre </a:t>
            </a:r>
            <a:r>
              <a:rPr lang="fr-FR" sz="2000" b="1" dirty="0"/>
              <a:t>quelques semaines de vacances</a:t>
            </a:r>
            <a:r>
              <a:rPr lang="fr-FR" sz="2000" dirty="0"/>
              <a:t>.…     Il ne reviendra pas de ces longues vacances !</a:t>
            </a:r>
            <a:endParaRPr lang="fr-FR" sz="2000" b="1" i="0" dirty="0">
              <a:solidFill>
                <a:schemeClr val="bg1"/>
              </a:solidFill>
              <a:effectLst/>
              <a:latin typeface="roboto_condensed"/>
            </a:endParaRPr>
          </a:p>
        </p:txBody>
      </p:sp>
      <p:sp>
        <p:nvSpPr>
          <p:cNvPr id="11" name="Rectangle 10">
            <a:extLst>
              <a:ext uri="{FF2B5EF4-FFF2-40B4-BE49-F238E27FC236}">
                <a16:creationId xmlns:a16="http://schemas.microsoft.com/office/drawing/2014/main" id="{EEFCDC23-19A0-4C4F-971B-5E1734385997}"/>
              </a:ext>
            </a:extLst>
          </p:cNvPr>
          <p:cNvSpPr/>
          <p:nvPr/>
        </p:nvSpPr>
        <p:spPr>
          <a:xfrm>
            <a:off x="256054" y="4437659"/>
            <a:ext cx="8618314" cy="1015663"/>
          </a:xfrm>
          <a:prstGeom prst="rect">
            <a:avLst/>
          </a:prstGeom>
        </p:spPr>
        <p:txBody>
          <a:bodyPr wrap="square">
            <a:spAutoFit/>
          </a:bodyPr>
          <a:lstStyle/>
          <a:p>
            <a:r>
              <a:rPr lang="fr-FR" sz="2000" dirty="0"/>
              <a:t>• Elle ne reviendra plus.</a:t>
            </a:r>
            <a:r>
              <a:rPr lang="fr-FR" sz="2000" b="1" dirty="0">
                <a:solidFill>
                  <a:schemeClr val="bg1"/>
                </a:solidFill>
              </a:rPr>
              <a:t> Le Journal </a:t>
            </a:r>
            <a:r>
              <a:rPr lang="fr-FR" sz="2000" dirty="0"/>
              <a:t>annonce son décès </a:t>
            </a:r>
            <a:r>
              <a:rPr lang="fr-FR" sz="2000" b="1" dirty="0">
                <a:solidFill>
                  <a:schemeClr val="bg1"/>
                </a:solidFill>
              </a:rPr>
              <a:t>le 18 septembre 1938</a:t>
            </a:r>
            <a:r>
              <a:rPr lang="fr-FR" sz="2000" dirty="0"/>
              <a:t> des suites d’une longue et pénible maladie. </a:t>
            </a:r>
          </a:p>
          <a:p>
            <a:r>
              <a:rPr lang="fr-FR" sz="2000" dirty="0"/>
              <a:t>Elle est inhumée au Père-Lachaise…  </a:t>
            </a:r>
            <a:endParaRPr lang="fr-FR" sz="2000" b="1" i="0" dirty="0">
              <a:solidFill>
                <a:schemeClr val="bg1"/>
              </a:solidFill>
              <a:effectLst/>
              <a:latin typeface="roboto_condensed"/>
            </a:endParaRPr>
          </a:p>
        </p:txBody>
      </p:sp>
      <p:pic>
        <p:nvPicPr>
          <p:cNvPr id="3" name="Image 2">
            <a:extLst>
              <a:ext uri="{FF2B5EF4-FFF2-40B4-BE49-F238E27FC236}">
                <a16:creationId xmlns:a16="http://schemas.microsoft.com/office/drawing/2014/main" id="{811640AF-BF9E-524D-9FFD-C6314AC11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796" y="0"/>
            <a:ext cx="3962400" cy="792480"/>
          </a:xfrm>
          <a:prstGeom prst="rect">
            <a:avLst/>
          </a:prstGeom>
        </p:spPr>
      </p:pic>
      <p:sp>
        <p:nvSpPr>
          <p:cNvPr id="18" name="Rectangle 17">
            <a:extLst>
              <a:ext uri="{FF2B5EF4-FFF2-40B4-BE49-F238E27FC236}">
                <a16:creationId xmlns:a16="http://schemas.microsoft.com/office/drawing/2014/main" id="{3E9119B8-F352-8D4F-935A-D51394A26E35}"/>
              </a:ext>
            </a:extLst>
          </p:cNvPr>
          <p:cNvSpPr/>
          <p:nvPr/>
        </p:nvSpPr>
        <p:spPr>
          <a:xfrm>
            <a:off x="-1" y="5570481"/>
            <a:ext cx="9143999" cy="523220"/>
          </a:xfrm>
          <a:prstGeom prst="rect">
            <a:avLst/>
          </a:prstGeom>
          <a:solidFill>
            <a:schemeClr val="tx1"/>
          </a:solidFill>
        </p:spPr>
        <p:txBody>
          <a:bodyPr wrap="square">
            <a:spAutoFit/>
          </a:bodyPr>
          <a:lstStyle/>
          <a:p>
            <a:pPr algn="ctr"/>
            <a:r>
              <a:rPr lang="fr-FR" sz="2800" b="1" i="0" dirty="0">
                <a:solidFill>
                  <a:schemeClr val="bg1"/>
                </a:solidFill>
                <a:effectLst/>
                <a:latin typeface="roboto_condensed"/>
              </a:rPr>
              <a:t>David est ‘la’ </a:t>
            </a:r>
            <a:r>
              <a:rPr lang="fr-FR" sz="2800" b="1" dirty="0">
                <a:solidFill>
                  <a:schemeClr val="bg1"/>
                </a:solidFill>
                <a:latin typeface="roboto_condensed"/>
              </a:rPr>
              <a:t>G</a:t>
            </a:r>
            <a:r>
              <a:rPr lang="fr-FR" sz="2800" b="1" i="0" dirty="0">
                <a:solidFill>
                  <a:schemeClr val="bg1"/>
                </a:solidFill>
                <a:effectLst/>
                <a:latin typeface="roboto_condensed"/>
              </a:rPr>
              <a:t>oliath de la </a:t>
            </a:r>
            <a:r>
              <a:rPr lang="fr-FR" sz="2800" b="1" i="0" dirty="0" err="1">
                <a:solidFill>
                  <a:schemeClr val="bg1"/>
                </a:solidFill>
                <a:effectLst/>
                <a:latin typeface="roboto_condensed"/>
              </a:rPr>
              <a:t>cruciverbie</a:t>
            </a:r>
            <a:endParaRPr lang="fr-FR" sz="2800" b="1" i="0" dirty="0">
              <a:solidFill>
                <a:schemeClr val="bg1"/>
              </a:solidFill>
              <a:effectLst/>
              <a:latin typeface="roboto_condensed"/>
            </a:endParaRPr>
          </a:p>
        </p:txBody>
      </p:sp>
    </p:spTree>
    <p:extLst>
      <p:ext uri="{BB962C8B-B14F-4D97-AF65-F5344CB8AC3E}">
        <p14:creationId xmlns:p14="http://schemas.microsoft.com/office/powerpoint/2010/main" val="112499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p:bldP spid="11" grpId="0"/>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0CF87E83-2F16-9E49-8BC8-4C926E0CA742}"/>
              </a:ext>
            </a:extLst>
          </p:cNvPr>
          <p:cNvSpPr txBox="1"/>
          <p:nvPr/>
        </p:nvSpPr>
        <p:spPr>
          <a:xfrm>
            <a:off x="1299411" y="3878981"/>
            <a:ext cx="184731" cy="369332"/>
          </a:xfrm>
          <a:prstGeom prst="rect">
            <a:avLst/>
          </a:prstGeom>
          <a:noFill/>
        </p:spPr>
        <p:txBody>
          <a:bodyPr wrap="none" rtlCol="0">
            <a:spAutoFit/>
          </a:bodyPr>
          <a:lstStyle/>
          <a:p>
            <a:endParaRPr lang="fr-FR" dirty="0"/>
          </a:p>
        </p:txBody>
      </p:sp>
      <p:pic>
        <p:nvPicPr>
          <p:cNvPr id="3" name="Image 2">
            <a:extLst>
              <a:ext uri="{FF2B5EF4-FFF2-40B4-BE49-F238E27FC236}">
                <a16:creationId xmlns:a16="http://schemas.microsoft.com/office/drawing/2014/main" id="{4E349680-AF83-7344-BFEF-8D0B9460366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16000" r="6508" b="31030"/>
          <a:stretch/>
        </p:blipFill>
        <p:spPr>
          <a:xfrm>
            <a:off x="399141" y="2532314"/>
            <a:ext cx="8548916" cy="3632662"/>
          </a:xfrm>
          <a:prstGeom prst="rect">
            <a:avLst/>
          </a:prstGeom>
        </p:spPr>
      </p:pic>
      <p:sp>
        <p:nvSpPr>
          <p:cNvPr id="7" name="ZoneTexte 6">
            <a:extLst>
              <a:ext uri="{FF2B5EF4-FFF2-40B4-BE49-F238E27FC236}">
                <a16:creationId xmlns:a16="http://schemas.microsoft.com/office/drawing/2014/main" id="{199EB5A9-4344-9D43-B863-B250D43FA823}"/>
              </a:ext>
            </a:extLst>
          </p:cNvPr>
          <p:cNvSpPr txBox="1"/>
          <p:nvPr/>
        </p:nvSpPr>
        <p:spPr>
          <a:xfrm>
            <a:off x="0" y="703753"/>
            <a:ext cx="9143999" cy="523220"/>
          </a:xfrm>
          <a:prstGeom prst="rect">
            <a:avLst/>
          </a:prstGeom>
          <a:noFill/>
        </p:spPr>
        <p:txBody>
          <a:bodyPr wrap="square" rtlCol="0">
            <a:spAutoFit/>
          </a:bodyPr>
          <a:lstStyle/>
          <a:p>
            <a:pPr algn="ctr"/>
            <a:r>
              <a:rPr lang="fr-FR" sz="2800" b="1" dirty="0"/>
              <a:t>La première femme verbicruciste</a:t>
            </a:r>
          </a:p>
        </p:txBody>
      </p:sp>
      <p:sp>
        <p:nvSpPr>
          <p:cNvPr id="8" name="Rectangle 7">
            <a:extLst>
              <a:ext uri="{FF2B5EF4-FFF2-40B4-BE49-F238E27FC236}">
                <a16:creationId xmlns:a16="http://schemas.microsoft.com/office/drawing/2014/main" id="{5EAEC420-EF5B-AB45-84BB-6670CE5BA924}"/>
              </a:ext>
            </a:extLst>
          </p:cNvPr>
          <p:cNvSpPr/>
          <p:nvPr/>
        </p:nvSpPr>
        <p:spPr>
          <a:xfrm>
            <a:off x="0" y="1246880"/>
            <a:ext cx="9143999" cy="523220"/>
          </a:xfrm>
          <a:prstGeom prst="rect">
            <a:avLst/>
          </a:prstGeom>
        </p:spPr>
        <p:txBody>
          <a:bodyPr wrap="square">
            <a:spAutoFit/>
          </a:bodyPr>
          <a:lstStyle/>
          <a:p>
            <a:pPr algn="ctr"/>
            <a:r>
              <a:rPr lang="fr-FR" sz="2800" b="1" dirty="0">
                <a:solidFill>
                  <a:schemeClr val="bg1"/>
                </a:solidFill>
                <a:latin typeface="roboto_condensed"/>
              </a:rPr>
              <a:t>Mademoiselle Renée David</a:t>
            </a:r>
            <a:endParaRPr lang="fr-FR" sz="2800" b="0" i="0" dirty="0">
              <a:solidFill>
                <a:schemeClr val="bg1"/>
              </a:solidFill>
              <a:effectLst/>
              <a:latin typeface="roboto_condensed"/>
            </a:endParaRPr>
          </a:p>
        </p:txBody>
      </p:sp>
      <p:sp>
        <p:nvSpPr>
          <p:cNvPr id="6" name="Rectangle 5">
            <a:extLst>
              <a:ext uri="{FF2B5EF4-FFF2-40B4-BE49-F238E27FC236}">
                <a16:creationId xmlns:a16="http://schemas.microsoft.com/office/drawing/2014/main" id="{AB45CEF3-D203-F941-B506-6F9A5A332381}"/>
              </a:ext>
            </a:extLst>
          </p:cNvPr>
          <p:cNvSpPr/>
          <p:nvPr/>
        </p:nvSpPr>
        <p:spPr>
          <a:xfrm>
            <a:off x="0" y="1790007"/>
            <a:ext cx="9144000" cy="707886"/>
          </a:xfrm>
          <a:prstGeom prst="rect">
            <a:avLst/>
          </a:prstGeom>
        </p:spPr>
        <p:txBody>
          <a:bodyPr wrap="square">
            <a:spAutoFit/>
          </a:bodyPr>
          <a:lstStyle/>
          <a:p>
            <a:pPr algn="ctr"/>
            <a:r>
              <a:rPr lang="fr-FR" sz="2000" b="1" dirty="0"/>
              <a:t>J’avais quelques dispositions pour les lettres dans ma jeunesse. </a:t>
            </a:r>
          </a:p>
          <a:p>
            <a:pPr algn="ctr"/>
            <a:r>
              <a:rPr lang="fr-FR" sz="2000" b="1" dirty="0"/>
              <a:t>Mais qui aurait pu penser que j’en vivrais un jour de cette façon !</a:t>
            </a:r>
            <a:endParaRPr lang="fr-FR" sz="2000" b="1" i="0" dirty="0">
              <a:solidFill>
                <a:schemeClr val="bg1"/>
              </a:solidFill>
              <a:effectLst/>
              <a:latin typeface="roboto_condensed"/>
            </a:endParaRPr>
          </a:p>
        </p:txBody>
      </p:sp>
    </p:spTree>
    <p:extLst>
      <p:ext uri="{BB962C8B-B14F-4D97-AF65-F5344CB8AC3E}">
        <p14:creationId xmlns:p14="http://schemas.microsoft.com/office/powerpoint/2010/main" val="1182266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C5EA8A9-756F-FB46-A8E2-A60EDBEC76AA}"/>
              </a:ext>
            </a:extLst>
          </p:cNvPr>
          <p:cNvSpPr txBox="1"/>
          <p:nvPr/>
        </p:nvSpPr>
        <p:spPr>
          <a:xfrm>
            <a:off x="0" y="703753"/>
            <a:ext cx="9143999" cy="523220"/>
          </a:xfrm>
          <a:prstGeom prst="rect">
            <a:avLst/>
          </a:prstGeom>
          <a:noFill/>
        </p:spPr>
        <p:txBody>
          <a:bodyPr wrap="square" rtlCol="0">
            <a:spAutoFit/>
          </a:bodyPr>
          <a:lstStyle/>
          <a:p>
            <a:pPr algn="ctr"/>
            <a:r>
              <a:rPr lang="fr-FR" sz="2800" b="1" dirty="0"/>
              <a:t>La première femme verbicruciste</a:t>
            </a:r>
          </a:p>
        </p:txBody>
      </p:sp>
      <p:sp>
        <p:nvSpPr>
          <p:cNvPr id="4" name="Rectangle 3">
            <a:extLst>
              <a:ext uri="{FF2B5EF4-FFF2-40B4-BE49-F238E27FC236}">
                <a16:creationId xmlns:a16="http://schemas.microsoft.com/office/drawing/2014/main" id="{68A6C8C7-9C92-8E47-9B7B-82B5D7947E69}"/>
              </a:ext>
            </a:extLst>
          </p:cNvPr>
          <p:cNvSpPr/>
          <p:nvPr/>
        </p:nvSpPr>
        <p:spPr>
          <a:xfrm>
            <a:off x="0" y="1246880"/>
            <a:ext cx="9143999" cy="523220"/>
          </a:xfrm>
          <a:prstGeom prst="rect">
            <a:avLst/>
          </a:prstGeom>
        </p:spPr>
        <p:txBody>
          <a:bodyPr wrap="square">
            <a:spAutoFit/>
          </a:bodyPr>
          <a:lstStyle/>
          <a:p>
            <a:pPr algn="ctr"/>
            <a:r>
              <a:rPr lang="fr-FR" sz="2800" b="1" dirty="0">
                <a:solidFill>
                  <a:schemeClr val="bg1"/>
                </a:solidFill>
                <a:latin typeface="roboto_condensed"/>
              </a:rPr>
              <a:t>Mademoiselle Renée David</a:t>
            </a:r>
            <a:endParaRPr lang="fr-FR" sz="2800" b="0" i="0" dirty="0">
              <a:solidFill>
                <a:schemeClr val="bg1"/>
              </a:solidFill>
              <a:effectLst/>
              <a:latin typeface="roboto_condensed"/>
            </a:endParaRPr>
          </a:p>
        </p:txBody>
      </p:sp>
      <p:sp>
        <p:nvSpPr>
          <p:cNvPr id="8" name="Rectangle 7">
            <a:extLst>
              <a:ext uri="{FF2B5EF4-FFF2-40B4-BE49-F238E27FC236}">
                <a16:creationId xmlns:a16="http://schemas.microsoft.com/office/drawing/2014/main" id="{CD380257-2C3E-3042-A402-8225B3147A03}"/>
              </a:ext>
            </a:extLst>
          </p:cNvPr>
          <p:cNvSpPr/>
          <p:nvPr/>
        </p:nvSpPr>
        <p:spPr>
          <a:xfrm>
            <a:off x="1196360" y="1904225"/>
            <a:ext cx="6581828" cy="769441"/>
          </a:xfrm>
          <a:prstGeom prst="rect">
            <a:avLst/>
          </a:prstGeom>
        </p:spPr>
        <p:txBody>
          <a:bodyPr wrap="square">
            <a:spAutoFit/>
          </a:bodyPr>
          <a:lstStyle/>
          <a:p>
            <a:r>
              <a:rPr lang="fr-FR" sz="2400" b="1" dirty="0"/>
              <a:t>Lorsque </a:t>
            </a:r>
            <a:r>
              <a:rPr lang="fr-FR" sz="2400" b="1" dirty="0">
                <a:solidFill>
                  <a:schemeClr val="bg1"/>
                </a:solidFill>
              </a:rPr>
              <a:t>l’Œdipe déchainé </a:t>
            </a:r>
            <a:r>
              <a:rPr lang="fr-FR" sz="2400" b="1" dirty="0"/>
              <a:t>reparait en 1945, </a:t>
            </a:r>
          </a:p>
          <a:p>
            <a:r>
              <a:rPr lang="fr-FR" sz="2000" dirty="0"/>
              <a:t>chaque numéro publie un problème de </a:t>
            </a:r>
            <a:r>
              <a:rPr lang="fr-FR" sz="2000" b="1" dirty="0"/>
              <a:t>Renée DAVID</a:t>
            </a:r>
            <a:r>
              <a:rPr lang="fr-FR" sz="2000" dirty="0"/>
              <a:t>. </a:t>
            </a:r>
            <a:endParaRPr lang="fr-FR" sz="2000" dirty="0">
              <a:latin typeface="roboto_condensed"/>
            </a:endParaRPr>
          </a:p>
        </p:txBody>
      </p:sp>
      <p:pic>
        <p:nvPicPr>
          <p:cNvPr id="3" name="Image 2">
            <a:extLst>
              <a:ext uri="{FF2B5EF4-FFF2-40B4-BE49-F238E27FC236}">
                <a16:creationId xmlns:a16="http://schemas.microsoft.com/office/drawing/2014/main" id="{E2AFD9D2-BF90-E346-A9AF-8CB90CA90493}"/>
              </a:ext>
            </a:extLst>
          </p:cNvPr>
          <p:cNvPicPr>
            <a:picLocks noChangeAspect="1"/>
          </p:cNvPicPr>
          <p:nvPr/>
        </p:nvPicPr>
        <p:blipFill rotWithShape="1">
          <a:blip r:embed="rId2">
            <a:extLst>
              <a:ext uri="{28A0092B-C50C-407E-A947-70E740481C1C}">
                <a14:useLocalDpi xmlns:a14="http://schemas.microsoft.com/office/drawing/2010/main" val="0"/>
              </a:ext>
            </a:extLst>
          </a:blip>
          <a:srcRect t="11078" b="43080"/>
          <a:stretch/>
        </p:blipFill>
        <p:spPr>
          <a:xfrm>
            <a:off x="1196361" y="2726390"/>
            <a:ext cx="6581828" cy="2016369"/>
          </a:xfrm>
          <a:prstGeom prst="rect">
            <a:avLst/>
          </a:prstGeom>
        </p:spPr>
      </p:pic>
      <p:pic>
        <p:nvPicPr>
          <p:cNvPr id="12" name="Image 11">
            <a:extLst>
              <a:ext uri="{FF2B5EF4-FFF2-40B4-BE49-F238E27FC236}">
                <a16:creationId xmlns:a16="http://schemas.microsoft.com/office/drawing/2014/main" id="{47456B88-D4C3-CC4F-AE03-C0039EF9436E}"/>
              </a:ext>
            </a:extLst>
          </p:cNvPr>
          <p:cNvPicPr>
            <a:picLocks noChangeAspect="1"/>
          </p:cNvPicPr>
          <p:nvPr/>
        </p:nvPicPr>
        <p:blipFill rotWithShape="1">
          <a:blip r:embed="rId2">
            <a:extLst>
              <a:ext uri="{28A0092B-C50C-407E-A947-70E740481C1C}">
                <a14:useLocalDpi xmlns:a14="http://schemas.microsoft.com/office/drawing/2010/main" val="0"/>
              </a:ext>
            </a:extLst>
          </a:blip>
          <a:srcRect t="67848"/>
          <a:stretch/>
        </p:blipFill>
        <p:spPr>
          <a:xfrm>
            <a:off x="1196360" y="4742759"/>
            <a:ext cx="6581828" cy="1414237"/>
          </a:xfrm>
          <a:prstGeom prst="rect">
            <a:avLst/>
          </a:prstGeom>
        </p:spPr>
      </p:pic>
      <p:sp>
        <p:nvSpPr>
          <p:cNvPr id="7" name="Rectangle 6">
            <a:extLst>
              <a:ext uri="{FF2B5EF4-FFF2-40B4-BE49-F238E27FC236}">
                <a16:creationId xmlns:a16="http://schemas.microsoft.com/office/drawing/2014/main" id="{A73C1E57-DC26-334F-AA7E-AA1072DF009C}"/>
              </a:ext>
            </a:extLst>
          </p:cNvPr>
          <p:cNvSpPr/>
          <p:nvPr/>
        </p:nvSpPr>
        <p:spPr>
          <a:xfrm>
            <a:off x="1904928" y="4857038"/>
            <a:ext cx="5404338" cy="12999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D40E102E-808D-7344-BD74-FA3457FCE2DC}"/>
              </a:ext>
            </a:extLst>
          </p:cNvPr>
          <p:cNvSpPr/>
          <p:nvPr/>
        </p:nvSpPr>
        <p:spPr>
          <a:xfrm>
            <a:off x="11651" y="301572"/>
            <a:ext cx="9143999" cy="523220"/>
          </a:xfrm>
          <a:prstGeom prst="rect">
            <a:avLst/>
          </a:prstGeom>
          <a:solidFill>
            <a:schemeClr val="tx1"/>
          </a:solidFill>
        </p:spPr>
        <p:txBody>
          <a:bodyPr wrap="square">
            <a:spAutoFit/>
          </a:bodyPr>
          <a:lstStyle/>
          <a:p>
            <a:pPr algn="ctr"/>
            <a:r>
              <a:rPr lang="fr-FR" sz="2800" b="1" i="0" dirty="0">
                <a:solidFill>
                  <a:schemeClr val="bg1"/>
                </a:solidFill>
                <a:effectLst/>
                <a:latin typeface="roboto_condensed"/>
              </a:rPr>
              <a:t>David est ‘la’ </a:t>
            </a:r>
            <a:r>
              <a:rPr lang="fr-FR" sz="2800" b="1" dirty="0">
                <a:solidFill>
                  <a:schemeClr val="bg1"/>
                </a:solidFill>
                <a:latin typeface="roboto_condensed"/>
              </a:rPr>
              <a:t>G</a:t>
            </a:r>
            <a:r>
              <a:rPr lang="fr-FR" sz="2800" b="1" i="0" dirty="0">
                <a:solidFill>
                  <a:schemeClr val="bg1"/>
                </a:solidFill>
                <a:effectLst/>
                <a:latin typeface="roboto_condensed"/>
              </a:rPr>
              <a:t>oliath de la </a:t>
            </a:r>
            <a:r>
              <a:rPr lang="fr-FR" sz="2800" b="1" i="0" dirty="0" err="1">
                <a:solidFill>
                  <a:schemeClr val="bg1"/>
                </a:solidFill>
                <a:effectLst/>
                <a:latin typeface="roboto_condensed"/>
              </a:rPr>
              <a:t>cruciverbie</a:t>
            </a:r>
            <a:endParaRPr lang="fr-FR" sz="2800" b="1" i="0" dirty="0">
              <a:solidFill>
                <a:schemeClr val="bg1"/>
              </a:solidFill>
              <a:effectLst/>
              <a:latin typeface="roboto_condensed"/>
            </a:endParaRPr>
          </a:p>
        </p:txBody>
      </p:sp>
    </p:spTree>
    <p:extLst>
      <p:ext uri="{BB962C8B-B14F-4D97-AF65-F5344CB8AC3E}">
        <p14:creationId xmlns:p14="http://schemas.microsoft.com/office/powerpoint/2010/main" val="2277738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C5EA8A9-756F-FB46-A8E2-A60EDBEC76AA}"/>
              </a:ext>
            </a:extLst>
          </p:cNvPr>
          <p:cNvSpPr txBox="1"/>
          <p:nvPr/>
        </p:nvSpPr>
        <p:spPr>
          <a:xfrm>
            <a:off x="0" y="703753"/>
            <a:ext cx="9143999" cy="523220"/>
          </a:xfrm>
          <a:prstGeom prst="rect">
            <a:avLst/>
          </a:prstGeom>
          <a:noFill/>
        </p:spPr>
        <p:txBody>
          <a:bodyPr wrap="square" rtlCol="0">
            <a:spAutoFit/>
          </a:bodyPr>
          <a:lstStyle/>
          <a:p>
            <a:pPr algn="ctr"/>
            <a:r>
              <a:rPr lang="fr-FR" sz="2800" b="1" dirty="0"/>
              <a:t>La première femme verbicruciste</a:t>
            </a:r>
          </a:p>
        </p:txBody>
      </p:sp>
      <p:sp>
        <p:nvSpPr>
          <p:cNvPr id="4" name="Rectangle 3">
            <a:extLst>
              <a:ext uri="{FF2B5EF4-FFF2-40B4-BE49-F238E27FC236}">
                <a16:creationId xmlns:a16="http://schemas.microsoft.com/office/drawing/2014/main" id="{68A6C8C7-9C92-8E47-9B7B-82B5D7947E69}"/>
              </a:ext>
            </a:extLst>
          </p:cNvPr>
          <p:cNvSpPr/>
          <p:nvPr/>
        </p:nvSpPr>
        <p:spPr>
          <a:xfrm>
            <a:off x="0" y="1246880"/>
            <a:ext cx="9143999" cy="523220"/>
          </a:xfrm>
          <a:prstGeom prst="rect">
            <a:avLst/>
          </a:prstGeom>
        </p:spPr>
        <p:txBody>
          <a:bodyPr wrap="square">
            <a:spAutoFit/>
          </a:bodyPr>
          <a:lstStyle/>
          <a:p>
            <a:pPr algn="ctr"/>
            <a:r>
              <a:rPr lang="fr-FR" sz="2800" b="1" dirty="0">
                <a:solidFill>
                  <a:schemeClr val="bg1"/>
                </a:solidFill>
                <a:latin typeface="roboto_condensed"/>
              </a:rPr>
              <a:t>Mademoiselle Renée David</a:t>
            </a:r>
            <a:endParaRPr lang="fr-FR" sz="2800" b="0" i="0" dirty="0">
              <a:solidFill>
                <a:schemeClr val="bg1"/>
              </a:solidFill>
              <a:effectLst/>
              <a:latin typeface="roboto_condensed"/>
            </a:endParaRPr>
          </a:p>
        </p:txBody>
      </p:sp>
      <p:sp>
        <p:nvSpPr>
          <p:cNvPr id="8" name="Rectangle 7">
            <a:extLst>
              <a:ext uri="{FF2B5EF4-FFF2-40B4-BE49-F238E27FC236}">
                <a16:creationId xmlns:a16="http://schemas.microsoft.com/office/drawing/2014/main" id="{CD380257-2C3E-3042-A402-8225B3147A03}"/>
              </a:ext>
            </a:extLst>
          </p:cNvPr>
          <p:cNvSpPr/>
          <p:nvPr/>
        </p:nvSpPr>
        <p:spPr>
          <a:xfrm>
            <a:off x="525681" y="1765118"/>
            <a:ext cx="8501087" cy="461665"/>
          </a:xfrm>
          <a:prstGeom prst="rect">
            <a:avLst/>
          </a:prstGeom>
        </p:spPr>
        <p:txBody>
          <a:bodyPr wrap="square">
            <a:spAutoFit/>
          </a:bodyPr>
          <a:lstStyle/>
          <a:p>
            <a:r>
              <a:rPr lang="fr-FR" sz="2400" b="1" dirty="0"/>
              <a:t>En 1955, </a:t>
            </a:r>
            <a:r>
              <a:rPr lang="fr-FR" sz="2400" dirty="0"/>
              <a:t>dix ans plus tard, c’est toujours vrai</a:t>
            </a:r>
            <a:r>
              <a:rPr lang="fr-FR" sz="2000" dirty="0"/>
              <a:t>. </a:t>
            </a:r>
            <a:endParaRPr lang="fr-FR" sz="2000" dirty="0">
              <a:latin typeface="roboto_condensed"/>
            </a:endParaRPr>
          </a:p>
        </p:txBody>
      </p:sp>
      <p:pic>
        <p:nvPicPr>
          <p:cNvPr id="6" name="Image 5">
            <a:extLst>
              <a:ext uri="{FF2B5EF4-FFF2-40B4-BE49-F238E27FC236}">
                <a16:creationId xmlns:a16="http://schemas.microsoft.com/office/drawing/2014/main" id="{023D6847-DC02-A24C-89D0-158CB3788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681" y="2163011"/>
            <a:ext cx="8280400" cy="3086100"/>
          </a:xfrm>
          <a:prstGeom prst="rect">
            <a:avLst/>
          </a:prstGeom>
        </p:spPr>
      </p:pic>
      <p:sp>
        <p:nvSpPr>
          <p:cNvPr id="7" name="Rectangle 6">
            <a:extLst>
              <a:ext uri="{FF2B5EF4-FFF2-40B4-BE49-F238E27FC236}">
                <a16:creationId xmlns:a16="http://schemas.microsoft.com/office/drawing/2014/main" id="{A73C1E57-DC26-334F-AA7E-AA1072DF009C}"/>
              </a:ext>
            </a:extLst>
          </p:cNvPr>
          <p:cNvSpPr/>
          <p:nvPr/>
        </p:nvSpPr>
        <p:spPr>
          <a:xfrm>
            <a:off x="5990492" y="2274279"/>
            <a:ext cx="2815589" cy="3631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74C8DF10-6D09-0E42-8E7A-ACC58E5B3EEE}"/>
              </a:ext>
            </a:extLst>
          </p:cNvPr>
          <p:cNvPicPr>
            <a:picLocks noChangeAspect="1"/>
          </p:cNvPicPr>
          <p:nvPr/>
        </p:nvPicPr>
        <p:blipFill rotWithShape="1">
          <a:blip r:embed="rId3">
            <a:extLst>
              <a:ext uri="{28A0092B-C50C-407E-A947-70E740481C1C}">
                <a14:useLocalDpi xmlns:a14="http://schemas.microsoft.com/office/drawing/2010/main" val="0"/>
              </a:ext>
            </a:extLst>
          </a:blip>
          <a:srcRect t="15812"/>
          <a:stretch/>
        </p:blipFill>
        <p:spPr>
          <a:xfrm>
            <a:off x="525681" y="5026373"/>
            <a:ext cx="8267700" cy="1176111"/>
          </a:xfrm>
          <a:prstGeom prst="rect">
            <a:avLst/>
          </a:prstGeom>
        </p:spPr>
      </p:pic>
      <p:sp>
        <p:nvSpPr>
          <p:cNvPr id="14" name="Rectangle 13">
            <a:extLst>
              <a:ext uri="{FF2B5EF4-FFF2-40B4-BE49-F238E27FC236}">
                <a16:creationId xmlns:a16="http://schemas.microsoft.com/office/drawing/2014/main" id="{C582F688-326B-3243-98C2-E30C80C1D6E1}"/>
              </a:ext>
            </a:extLst>
          </p:cNvPr>
          <p:cNvSpPr/>
          <p:nvPr/>
        </p:nvSpPr>
        <p:spPr>
          <a:xfrm>
            <a:off x="902677" y="5498603"/>
            <a:ext cx="3645877" cy="7038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EEA5CC1-C588-D84D-AE5B-8BD756EF9001}"/>
              </a:ext>
            </a:extLst>
          </p:cNvPr>
          <p:cNvSpPr/>
          <p:nvPr/>
        </p:nvSpPr>
        <p:spPr>
          <a:xfrm>
            <a:off x="11651" y="301572"/>
            <a:ext cx="9143999" cy="523220"/>
          </a:xfrm>
          <a:prstGeom prst="rect">
            <a:avLst/>
          </a:prstGeom>
          <a:solidFill>
            <a:schemeClr val="tx1"/>
          </a:solidFill>
        </p:spPr>
        <p:txBody>
          <a:bodyPr wrap="square">
            <a:spAutoFit/>
          </a:bodyPr>
          <a:lstStyle/>
          <a:p>
            <a:pPr algn="ctr"/>
            <a:r>
              <a:rPr lang="fr-FR" sz="2800" b="1" i="0" dirty="0">
                <a:solidFill>
                  <a:schemeClr val="bg1"/>
                </a:solidFill>
                <a:effectLst/>
                <a:latin typeface="roboto_condensed"/>
              </a:rPr>
              <a:t>David est ‘la’ </a:t>
            </a:r>
            <a:r>
              <a:rPr lang="fr-FR" sz="2800" b="1" dirty="0">
                <a:solidFill>
                  <a:schemeClr val="bg1"/>
                </a:solidFill>
                <a:latin typeface="roboto_condensed"/>
              </a:rPr>
              <a:t>G</a:t>
            </a:r>
            <a:r>
              <a:rPr lang="fr-FR" sz="2800" b="1" i="0" dirty="0">
                <a:solidFill>
                  <a:schemeClr val="bg1"/>
                </a:solidFill>
                <a:effectLst/>
                <a:latin typeface="roboto_condensed"/>
              </a:rPr>
              <a:t>oliath de la </a:t>
            </a:r>
            <a:r>
              <a:rPr lang="fr-FR" sz="2800" b="1" i="0" dirty="0" err="1">
                <a:solidFill>
                  <a:schemeClr val="bg1"/>
                </a:solidFill>
                <a:effectLst/>
                <a:latin typeface="roboto_condensed"/>
              </a:rPr>
              <a:t>cruciverbie</a:t>
            </a:r>
            <a:endParaRPr lang="fr-FR" sz="2800" b="1" i="0" dirty="0">
              <a:solidFill>
                <a:schemeClr val="bg1"/>
              </a:solidFill>
              <a:effectLst/>
              <a:latin typeface="roboto_condensed"/>
            </a:endParaRPr>
          </a:p>
        </p:txBody>
      </p:sp>
    </p:spTree>
    <p:extLst>
      <p:ext uri="{BB962C8B-B14F-4D97-AF65-F5344CB8AC3E}">
        <p14:creationId xmlns:p14="http://schemas.microsoft.com/office/powerpoint/2010/main" val="4002320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D8B99EA-44C8-6F4B-BF11-93F4D38E2815}"/>
              </a:ext>
            </a:extLst>
          </p:cNvPr>
          <p:cNvSpPr txBox="1"/>
          <p:nvPr/>
        </p:nvSpPr>
        <p:spPr>
          <a:xfrm>
            <a:off x="0" y="1770100"/>
            <a:ext cx="8993275" cy="3170099"/>
          </a:xfrm>
          <a:prstGeom prst="rect">
            <a:avLst/>
          </a:prstGeom>
          <a:noFill/>
        </p:spPr>
        <p:txBody>
          <a:bodyPr wrap="square" rtlCol="0">
            <a:spAutoFit/>
          </a:bodyPr>
          <a:lstStyle/>
          <a:p>
            <a:pPr marL="9525" lvl="1">
              <a:buAutoNum type="arabicPlain" startAt="1928"/>
            </a:pPr>
            <a:r>
              <a:rPr lang="fr-FR" sz="2000" dirty="0"/>
              <a:t> 	Œdipe-roi, recueil de 50 problèmes de mots croisés</a:t>
            </a:r>
          </a:p>
          <a:p>
            <a:pPr marL="9525">
              <a:buAutoNum type="arabicPlain" startAt="1928"/>
            </a:pPr>
            <a:r>
              <a:rPr lang="fr-FR" sz="2000" dirty="0"/>
              <a:t>	Œdipe s'amuse. 50 problèmes inédits de mots croisés</a:t>
            </a:r>
          </a:p>
          <a:p>
            <a:pPr marL="9525"/>
            <a:r>
              <a:rPr lang="fr-FR" sz="2000" dirty="0"/>
              <a:t>1932	Mots croisés. 50 grilles. </a:t>
            </a:r>
            <a:r>
              <a:rPr lang="fr-FR" sz="2000" dirty="0">
                <a:solidFill>
                  <a:schemeClr val="bg1"/>
                </a:solidFill>
              </a:rPr>
              <a:t>Préface de Tristan Bernard</a:t>
            </a:r>
          </a:p>
          <a:p>
            <a:pPr marL="9525"/>
            <a:r>
              <a:rPr lang="fr-FR" sz="2000" dirty="0"/>
              <a:t>1933	Les Loisirs d'Œdipe</a:t>
            </a:r>
          </a:p>
          <a:p>
            <a:pPr marL="9525"/>
            <a:r>
              <a:rPr lang="fr-FR" sz="2000" dirty="0"/>
              <a:t>1934	Œdipe 1934 </a:t>
            </a:r>
          </a:p>
          <a:p>
            <a:pPr marL="9525"/>
            <a:r>
              <a:rPr lang="fr-FR" sz="2000" dirty="0"/>
              <a:t>1935	Œdipe 1935 	</a:t>
            </a:r>
          </a:p>
          <a:p>
            <a:pPr marL="9525"/>
            <a:r>
              <a:rPr lang="fr-FR" sz="2000" dirty="0"/>
              <a:t>1936	Œdipe 1936	</a:t>
            </a:r>
          </a:p>
          <a:p>
            <a:pPr marL="9525"/>
            <a:r>
              <a:rPr lang="fr-FR" sz="2000" dirty="0"/>
              <a:t>1937	50 problèmes de Mots croisés. Œdipe	 </a:t>
            </a:r>
          </a:p>
          <a:p>
            <a:pPr marL="9525"/>
            <a:r>
              <a:rPr lang="fr-FR" sz="2000" dirty="0"/>
              <a:t>1940	40 problèmes de Mots croisés. </a:t>
            </a:r>
            <a:r>
              <a:rPr lang="fr-FR" sz="2000" dirty="0">
                <a:solidFill>
                  <a:schemeClr val="bg1"/>
                </a:solidFill>
              </a:rPr>
              <a:t>Préface, problème de Tristan Bernard</a:t>
            </a:r>
          </a:p>
          <a:p>
            <a:pPr marL="9525"/>
            <a:r>
              <a:rPr lang="fr-FR" sz="2000" dirty="0"/>
              <a:t>1942</a:t>
            </a:r>
            <a:r>
              <a:rPr lang="fr-FR" sz="2000" dirty="0">
                <a:solidFill>
                  <a:schemeClr val="bg1"/>
                </a:solidFill>
              </a:rPr>
              <a:t>	</a:t>
            </a:r>
            <a:r>
              <a:rPr lang="fr-FR" sz="2000" dirty="0"/>
              <a:t>Nouveau choix de problèmes. </a:t>
            </a:r>
            <a:r>
              <a:rPr lang="fr-FR" sz="2000" dirty="0">
                <a:solidFill>
                  <a:schemeClr val="bg1"/>
                </a:solidFill>
              </a:rPr>
              <a:t>Préface de Curnonsky</a:t>
            </a:r>
            <a:r>
              <a:rPr lang="fr-FR" sz="2000" dirty="0"/>
              <a:t> </a:t>
            </a:r>
          </a:p>
        </p:txBody>
      </p:sp>
      <p:sp>
        <p:nvSpPr>
          <p:cNvPr id="3" name="ZoneTexte 2">
            <a:extLst>
              <a:ext uri="{FF2B5EF4-FFF2-40B4-BE49-F238E27FC236}">
                <a16:creationId xmlns:a16="http://schemas.microsoft.com/office/drawing/2014/main" id="{565B6B66-08BA-C34E-B279-A1F78828DD17}"/>
              </a:ext>
            </a:extLst>
          </p:cNvPr>
          <p:cNvSpPr txBox="1"/>
          <p:nvPr/>
        </p:nvSpPr>
        <p:spPr>
          <a:xfrm rot="19728690">
            <a:off x="5417862" y="2733305"/>
            <a:ext cx="3789123" cy="523220"/>
          </a:xfrm>
          <a:prstGeom prst="rect">
            <a:avLst/>
          </a:prstGeom>
          <a:noFill/>
        </p:spPr>
        <p:txBody>
          <a:bodyPr wrap="square" rtlCol="0">
            <a:spAutoFit/>
          </a:bodyPr>
          <a:lstStyle/>
          <a:p>
            <a:r>
              <a:rPr lang="fr-FR" sz="2800" b="1" dirty="0">
                <a:solidFill>
                  <a:schemeClr val="bg1"/>
                </a:solidFill>
              </a:rPr>
              <a:t>Plus de 15 ouvrages</a:t>
            </a:r>
          </a:p>
        </p:txBody>
      </p:sp>
      <p:sp>
        <p:nvSpPr>
          <p:cNvPr id="7" name="ZoneTexte 6">
            <a:extLst>
              <a:ext uri="{FF2B5EF4-FFF2-40B4-BE49-F238E27FC236}">
                <a16:creationId xmlns:a16="http://schemas.microsoft.com/office/drawing/2014/main" id="{9FE797BD-D663-3F4F-85CA-FC957A6F70FE}"/>
              </a:ext>
            </a:extLst>
          </p:cNvPr>
          <p:cNvSpPr txBox="1"/>
          <p:nvPr/>
        </p:nvSpPr>
        <p:spPr>
          <a:xfrm>
            <a:off x="75361" y="5124865"/>
            <a:ext cx="8993275" cy="677108"/>
          </a:xfrm>
          <a:prstGeom prst="rect">
            <a:avLst/>
          </a:prstGeom>
          <a:noFill/>
        </p:spPr>
        <p:txBody>
          <a:bodyPr wrap="square" rtlCol="0">
            <a:spAutoFit/>
          </a:bodyPr>
          <a:lstStyle/>
          <a:p>
            <a:pPr marL="9525" lvl="1"/>
            <a:r>
              <a:rPr lang="fr-FR" sz="2000" b="1" dirty="0">
                <a:solidFill>
                  <a:schemeClr val="bg1"/>
                </a:solidFill>
              </a:rPr>
              <a:t>Et il manque </a:t>
            </a:r>
            <a:r>
              <a:rPr lang="fr-FR" sz="2000" b="1" dirty="0"/>
              <a:t>: </a:t>
            </a:r>
            <a:r>
              <a:rPr lang="fr-FR" b="1" dirty="0"/>
              <a:t>Le nouvel Œdipe ; Trésor Œdipe ; Fantaisie Œdipe ; Œdipe en vacances; Œdipe et le sphinx, …</a:t>
            </a:r>
          </a:p>
        </p:txBody>
      </p:sp>
      <p:sp>
        <p:nvSpPr>
          <p:cNvPr id="8" name="ZoneTexte 7">
            <a:extLst>
              <a:ext uri="{FF2B5EF4-FFF2-40B4-BE49-F238E27FC236}">
                <a16:creationId xmlns:a16="http://schemas.microsoft.com/office/drawing/2014/main" id="{A9D49FC1-6918-E340-A4FA-59259A37596D}"/>
              </a:ext>
            </a:extLst>
          </p:cNvPr>
          <p:cNvSpPr txBox="1"/>
          <p:nvPr/>
        </p:nvSpPr>
        <p:spPr>
          <a:xfrm>
            <a:off x="0" y="703753"/>
            <a:ext cx="9143999" cy="523220"/>
          </a:xfrm>
          <a:prstGeom prst="rect">
            <a:avLst/>
          </a:prstGeom>
          <a:noFill/>
        </p:spPr>
        <p:txBody>
          <a:bodyPr wrap="square" rtlCol="0">
            <a:spAutoFit/>
          </a:bodyPr>
          <a:lstStyle/>
          <a:p>
            <a:pPr algn="ctr"/>
            <a:r>
              <a:rPr lang="fr-FR" sz="2800" b="1" dirty="0"/>
              <a:t>La première femme verbicruciste</a:t>
            </a:r>
          </a:p>
        </p:txBody>
      </p:sp>
      <p:sp>
        <p:nvSpPr>
          <p:cNvPr id="9" name="Rectangle 8">
            <a:extLst>
              <a:ext uri="{FF2B5EF4-FFF2-40B4-BE49-F238E27FC236}">
                <a16:creationId xmlns:a16="http://schemas.microsoft.com/office/drawing/2014/main" id="{272EF94A-404F-BE40-9C3C-FA7109A22F7A}"/>
              </a:ext>
            </a:extLst>
          </p:cNvPr>
          <p:cNvSpPr/>
          <p:nvPr/>
        </p:nvSpPr>
        <p:spPr>
          <a:xfrm>
            <a:off x="0" y="1246880"/>
            <a:ext cx="9143999" cy="523220"/>
          </a:xfrm>
          <a:prstGeom prst="rect">
            <a:avLst/>
          </a:prstGeom>
        </p:spPr>
        <p:txBody>
          <a:bodyPr wrap="square">
            <a:spAutoFit/>
          </a:bodyPr>
          <a:lstStyle/>
          <a:p>
            <a:pPr algn="ctr"/>
            <a:r>
              <a:rPr lang="fr-FR" sz="2800" b="1" dirty="0">
                <a:solidFill>
                  <a:schemeClr val="bg1"/>
                </a:solidFill>
                <a:latin typeface="roboto_condensed"/>
              </a:rPr>
              <a:t>Mademoiselle Renée David</a:t>
            </a:r>
            <a:endParaRPr lang="fr-FR" sz="2800" b="0" i="0" dirty="0">
              <a:solidFill>
                <a:schemeClr val="bg1"/>
              </a:solidFill>
              <a:effectLst/>
              <a:latin typeface="roboto_condensed"/>
            </a:endParaRPr>
          </a:p>
        </p:txBody>
      </p:sp>
      <p:pic>
        <p:nvPicPr>
          <p:cNvPr id="11" name="Image 10">
            <a:extLst>
              <a:ext uri="{FF2B5EF4-FFF2-40B4-BE49-F238E27FC236}">
                <a16:creationId xmlns:a16="http://schemas.microsoft.com/office/drawing/2014/main" id="{5A3C9290-F8D1-E642-B16B-FFFE8E866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649" y="135414"/>
            <a:ext cx="5854700" cy="533400"/>
          </a:xfrm>
          <a:prstGeom prst="rect">
            <a:avLst/>
          </a:prstGeom>
          <a:ln>
            <a:solidFill>
              <a:srgbClr val="FF0000"/>
            </a:solidFill>
          </a:ln>
        </p:spPr>
      </p:pic>
    </p:spTree>
    <p:extLst>
      <p:ext uri="{BB962C8B-B14F-4D97-AF65-F5344CB8AC3E}">
        <p14:creationId xmlns:p14="http://schemas.microsoft.com/office/powerpoint/2010/main" val="1262091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0CF87E83-2F16-9E49-8BC8-4C926E0CA742}"/>
              </a:ext>
            </a:extLst>
          </p:cNvPr>
          <p:cNvSpPr txBox="1"/>
          <p:nvPr/>
        </p:nvSpPr>
        <p:spPr>
          <a:xfrm>
            <a:off x="1299411" y="3878981"/>
            <a:ext cx="184731" cy="369332"/>
          </a:xfrm>
          <a:prstGeom prst="rect">
            <a:avLst/>
          </a:prstGeom>
          <a:noFill/>
        </p:spPr>
        <p:txBody>
          <a:bodyPr wrap="none" rtlCol="0">
            <a:spAutoFit/>
          </a:bodyPr>
          <a:lstStyle/>
          <a:p>
            <a:endParaRPr lang="fr-FR" dirty="0"/>
          </a:p>
        </p:txBody>
      </p:sp>
      <p:sp>
        <p:nvSpPr>
          <p:cNvPr id="17" name="ZoneTexte 16">
            <a:extLst>
              <a:ext uri="{FF2B5EF4-FFF2-40B4-BE49-F238E27FC236}">
                <a16:creationId xmlns:a16="http://schemas.microsoft.com/office/drawing/2014/main" id="{BA9EDD90-3451-EC47-B4CD-11659F6139DC}"/>
              </a:ext>
            </a:extLst>
          </p:cNvPr>
          <p:cNvSpPr txBox="1"/>
          <p:nvPr/>
        </p:nvSpPr>
        <p:spPr>
          <a:xfrm>
            <a:off x="0" y="703753"/>
            <a:ext cx="9143999" cy="523220"/>
          </a:xfrm>
          <a:prstGeom prst="rect">
            <a:avLst/>
          </a:prstGeom>
          <a:noFill/>
        </p:spPr>
        <p:txBody>
          <a:bodyPr wrap="square" rtlCol="0">
            <a:spAutoFit/>
          </a:bodyPr>
          <a:lstStyle/>
          <a:p>
            <a:pPr algn="ctr"/>
            <a:r>
              <a:rPr lang="fr-FR" sz="2800" b="1" dirty="0"/>
              <a:t>La première femme verbicruciste</a:t>
            </a:r>
          </a:p>
        </p:txBody>
      </p:sp>
      <p:sp>
        <p:nvSpPr>
          <p:cNvPr id="20" name="Rectangle 19">
            <a:extLst>
              <a:ext uri="{FF2B5EF4-FFF2-40B4-BE49-F238E27FC236}">
                <a16:creationId xmlns:a16="http://schemas.microsoft.com/office/drawing/2014/main" id="{0E037830-51EE-944F-928D-C4E536EA9B0B}"/>
              </a:ext>
            </a:extLst>
          </p:cNvPr>
          <p:cNvSpPr/>
          <p:nvPr/>
        </p:nvSpPr>
        <p:spPr>
          <a:xfrm>
            <a:off x="1672541" y="1345650"/>
            <a:ext cx="4988688" cy="954107"/>
          </a:xfrm>
          <a:prstGeom prst="rect">
            <a:avLst/>
          </a:prstGeom>
        </p:spPr>
        <p:txBody>
          <a:bodyPr wrap="square">
            <a:spAutoFit/>
          </a:bodyPr>
          <a:lstStyle/>
          <a:p>
            <a:r>
              <a:rPr lang="fr-FR" sz="2800" b="1" dirty="0">
                <a:solidFill>
                  <a:schemeClr val="bg1"/>
                </a:solidFill>
                <a:latin typeface="roboto_condensed"/>
              </a:rPr>
              <a:t>David</a:t>
            </a:r>
            <a:r>
              <a:rPr lang="fr-FR" sz="2800" b="1" dirty="0">
                <a:latin typeface="roboto_condensed"/>
              </a:rPr>
              <a:t>, Renée </a:t>
            </a:r>
          </a:p>
          <a:p>
            <a:r>
              <a:rPr lang="fr-FR" sz="2800" b="1" dirty="0">
                <a:latin typeface="roboto_condensed"/>
              </a:rPr>
              <a:t>(18</a:t>
            </a:r>
            <a:r>
              <a:rPr lang="fr-FR" sz="2800" b="1" dirty="0">
                <a:solidFill>
                  <a:schemeClr val="accent1"/>
                </a:solidFill>
                <a:latin typeface="roboto_condensed"/>
              </a:rPr>
              <a:t>   </a:t>
            </a:r>
            <a:r>
              <a:rPr lang="fr-FR" sz="2800" b="1" dirty="0">
                <a:latin typeface="roboto_condensed"/>
              </a:rPr>
              <a:t>  - 19    ; </a:t>
            </a:r>
            <a:r>
              <a:rPr lang="fr-FR" sz="2800" b="1" dirty="0">
                <a:solidFill>
                  <a:srgbClr val="FFFF00"/>
                </a:solidFill>
                <a:latin typeface="roboto_condensed"/>
              </a:rPr>
              <a:t>cruciverbiste</a:t>
            </a:r>
            <a:r>
              <a:rPr lang="fr-FR" sz="2800" b="1" dirty="0">
                <a:latin typeface="roboto_condensed"/>
              </a:rPr>
              <a:t>)</a:t>
            </a:r>
            <a:r>
              <a:rPr lang="fr-FR" sz="2800" i="1" dirty="0">
                <a:latin typeface="roboto_condensed"/>
              </a:rPr>
              <a:t> </a:t>
            </a:r>
            <a:endParaRPr lang="fr-FR" sz="2800" b="0" i="0" dirty="0">
              <a:effectLst/>
              <a:latin typeface="roboto_condensed"/>
            </a:endParaRPr>
          </a:p>
        </p:txBody>
      </p:sp>
      <p:pic>
        <p:nvPicPr>
          <p:cNvPr id="25" name="Image 24">
            <a:extLst>
              <a:ext uri="{FF2B5EF4-FFF2-40B4-BE49-F238E27FC236}">
                <a16:creationId xmlns:a16="http://schemas.microsoft.com/office/drawing/2014/main" id="{7F6129EB-3706-5F48-B115-E9EA362DE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649" y="135414"/>
            <a:ext cx="5854700" cy="533400"/>
          </a:xfrm>
          <a:prstGeom prst="rect">
            <a:avLst/>
          </a:prstGeom>
          <a:ln>
            <a:solidFill>
              <a:srgbClr val="FF0000"/>
            </a:solidFill>
          </a:ln>
        </p:spPr>
      </p:pic>
      <p:sp>
        <p:nvSpPr>
          <p:cNvPr id="21" name="Rectangle 20">
            <a:extLst>
              <a:ext uri="{FF2B5EF4-FFF2-40B4-BE49-F238E27FC236}">
                <a16:creationId xmlns:a16="http://schemas.microsoft.com/office/drawing/2014/main" id="{68BDCA50-D533-884B-9B9A-95BD84C824F0}"/>
              </a:ext>
            </a:extLst>
          </p:cNvPr>
          <p:cNvSpPr/>
          <p:nvPr/>
        </p:nvSpPr>
        <p:spPr>
          <a:xfrm>
            <a:off x="1672540" y="2790282"/>
            <a:ext cx="6996898" cy="3108543"/>
          </a:xfrm>
          <a:prstGeom prst="rect">
            <a:avLst/>
          </a:prstGeom>
        </p:spPr>
        <p:txBody>
          <a:bodyPr wrap="square">
            <a:spAutoFit/>
          </a:bodyPr>
          <a:lstStyle/>
          <a:p>
            <a:r>
              <a:rPr lang="fr-FR" sz="2800" b="1" dirty="0">
                <a:latin typeface="roboto_condensed"/>
              </a:rPr>
              <a:t>depuis le 26 février 2018</a:t>
            </a:r>
          </a:p>
          <a:p>
            <a:r>
              <a:rPr lang="fr-FR" sz="2800" b="1" dirty="0">
                <a:solidFill>
                  <a:schemeClr val="bg1"/>
                </a:solidFill>
                <a:latin typeface="roboto_condensed"/>
              </a:rPr>
              <a:t>David</a:t>
            </a:r>
            <a:r>
              <a:rPr lang="fr-FR" sz="2800" b="1" dirty="0">
                <a:latin typeface="roboto_condensed"/>
              </a:rPr>
              <a:t>, Renée </a:t>
            </a:r>
          </a:p>
          <a:p>
            <a:r>
              <a:rPr lang="fr-FR" sz="2800" b="1" dirty="0">
                <a:latin typeface="roboto_condensed"/>
              </a:rPr>
              <a:t>(18</a:t>
            </a:r>
            <a:r>
              <a:rPr lang="fr-FR" sz="2800" b="1" dirty="0">
                <a:solidFill>
                  <a:schemeClr val="bg1"/>
                </a:solidFill>
                <a:latin typeface="roboto_condensed"/>
              </a:rPr>
              <a:t>92</a:t>
            </a:r>
            <a:r>
              <a:rPr lang="fr-FR" sz="2800" b="1" dirty="0">
                <a:latin typeface="roboto_condensed"/>
              </a:rPr>
              <a:t> - 19</a:t>
            </a:r>
            <a:r>
              <a:rPr lang="fr-FR" sz="2800" b="1" dirty="0">
                <a:solidFill>
                  <a:schemeClr val="bg1"/>
                </a:solidFill>
                <a:latin typeface="roboto_condensed"/>
              </a:rPr>
              <a:t>38</a:t>
            </a:r>
            <a:r>
              <a:rPr lang="fr-FR" sz="2800" b="1" dirty="0">
                <a:latin typeface="roboto_condensed"/>
              </a:rPr>
              <a:t>; </a:t>
            </a:r>
            <a:r>
              <a:rPr lang="fr-FR" sz="2800" b="1" dirty="0">
                <a:solidFill>
                  <a:srgbClr val="FFFF00"/>
                </a:solidFill>
                <a:latin typeface="roboto_condensed"/>
              </a:rPr>
              <a:t>verbicruciste</a:t>
            </a:r>
            <a:r>
              <a:rPr lang="fr-FR" sz="2800" b="1" dirty="0">
                <a:latin typeface="roboto_condensed"/>
              </a:rPr>
              <a:t>)</a:t>
            </a:r>
            <a:r>
              <a:rPr lang="fr-FR" sz="2800" i="1" dirty="0">
                <a:latin typeface="roboto_condensed"/>
              </a:rPr>
              <a:t> </a:t>
            </a:r>
          </a:p>
          <a:p>
            <a:endParaRPr lang="fr-FR" sz="2800" b="0" i="1" dirty="0">
              <a:effectLst/>
              <a:latin typeface="roboto_condensed"/>
            </a:endParaRPr>
          </a:p>
          <a:p>
            <a:endParaRPr lang="fr-FR" sz="2800" b="0" i="1" dirty="0">
              <a:effectLst/>
              <a:latin typeface="roboto_condensed"/>
            </a:endParaRPr>
          </a:p>
          <a:p>
            <a:r>
              <a:rPr lang="fr-FR" sz="2800" b="1" dirty="0">
                <a:solidFill>
                  <a:srgbClr val="FFFF00"/>
                </a:solidFill>
                <a:latin typeface="roboto_condensed"/>
              </a:rPr>
              <a:t>Verbicruciste</a:t>
            </a:r>
            <a:r>
              <a:rPr lang="fr-FR" sz="2800" b="1" i="1" dirty="0">
                <a:effectLst/>
                <a:latin typeface="roboto_condensed"/>
              </a:rPr>
              <a:t> est attribué aussi aux auteurs cités précédemment</a:t>
            </a:r>
            <a:endParaRPr lang="fr-FR" sz="2800" b="1" i="0" dirty="0">
              <a:effectLst/>
              <a:latin typeface="roboto_condensed"/>
            </a:endParaRPr>
          </a:p>
        </p:txBody>
      </p:sp>
    </p:spTree>
    <p:extLst>
      <p:ext uri="{BB962C8B-B14F-4D97-AF65-F5344CB8AC3E}">
        <p14:creationId xmlns:p14="http://schemas.microsoft.com/office/powerpoint/2010/main" val="2449207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DE7DDCA-EDC2-8E4E-9AA8-799A90C41205}"/>
              </a:ext>
            </a:extLst>
          </p:cNvPr>
          <p:cNvSpPr txBox="1"/>
          <p:nvPr/>
        </p:nvSpPr>
        <p:spPr>
          <a:xfrm>
            <a:off x="0" y="703753"/>
            <a:ext cx="9143999" cy="523220"/>
          </a:xfrm>
          <a:prstGeom prst="rect">
            <a:avLst/>
          </a:prstGeom>
          <a:noFill/>
        </p:spPr>
        <p:txBody>
          <a:bodyPr wrap="square" rtlCol="0">
            <a:spAutoFit/>
          </a:bodyPr>
          <a:lstStyle/>
          <a:p>
            <a:pPr algn="ctr"/>
            <a:r>
              <a:rPr lang="fr-FR" sz="2800" b="1" dirty="0"/>
              <a:t>La première femme verbicruciste</a:t>
            </a:r>
          </a:p>
        </p:txBody>
      </p:sp>
      <p:sp>
        <p:nvSpPr>
          <p:cNvPr id="6" name="Rectangle 5">
            <a:extLst>
              <a:ext uri="{FF2B5EF4-FFF2-40B4-BE49-F238E27FC236}">
                <a16:creationId xmlns:a16="http://schemas.microsoft.com/office/drawing/2014/main" id="{85E51D8F-0089-CB46-9B08-4D9825DE9F2B}"/>
              </a:ext>
            </a:extLst>
          </p:cNvPr>
          <p:cNvSpPr/>
          <p:nvPr/>
        </p:nvSpPr>
        <p:spPr>
          <a:xfrm>
            <a:off x="0" y="1246880"/>
            <a:ext cx="9143999" cy="523220"/>
          </a:xfrm>
          <a:prstGeom prst="rect">
            <a:avLst/>
          </a:prstGeom>
        </p:spPr>
        <p:txBody>
          <a:bodyPr wrap="square">
            <a:spAutoFit/>
          </a:bodyPr>
          <a:lstStyle/>
          <a:p>
            <a:pPr algn="ctr"/>
            <a:r>
              <a:rPr lang="fr-FR" sz="2800" b="1" dirty="0">
                <a:solidFill>
                  <a:schemeClr val="bg1"/>
                </a:solidFill>
                <a:latin typeface="roboto_condensed"/>
              </a:rPr>
              <a:t>Mademoiselle Renée David</a:t>
            </a:r>
            <a:endParaRPr lang="fr-FR" sz="2800" b="0" i="0" dirty="0">
              <a:solidFill>
                <a:schemeClr val="bg1"/>
              </a:solidFill>
              <a:effectLst/>
              <a:latin typeface="roboto_condensed"/>
            </a:endParaRPr>
          </a:p>
        </p:txBody>
      </p:sp>
      <p:sp>
        <p:nvSpPr>
          <p:cNvPr id="2" name="ZoneTexte 1">
            <a:extLst>
              <a:ext uri="{FF2B5EF4-FFF2-40B4-BE49-F238E27FC236}">
                <a16:creationId xmlns:a16="http://schemas.microsoft.com/office/drawing/2014/main" id="{EDBE98FA-1796-BC45-BECF-D41B582FA1F7}"/>
              </a:ext>
            </a:extLst>
          </p:cNvPr>
          <p:cNvSpPr txBox="1"/>
          <p:nvPr/>
        </p:nvSpPr>
        <p:spPr>
          <a:xfrm>
            <a:off x="304799" y="1907987"/>
            <a:ext cx="8652934" cy="400110"/>
          </a:xfrm>
          <a:prstGeom prst="rect">
            <a:avLst/>
          </a:prstGeom>
          <a:noFill/>
        </p:spPr>
        <p:txBody>
          <a:bodyPr wrap="square" rtlCol="0">
            <a:spAutoFit/>
          </a:bodyPr>
          <a:lstStyle/>
          <a:p>
            <a:r>
              <a:rPr lang="fr-FR" sz="2000" b="1" dirty="0">
                <a:solidFill>
                  <a:schemeClr val="bg1"/>
                </a:solidFill>
              </a:rPr>
              <a:t>Préface de TRISTAN BERNARD</a:t>
            </a:r>
            <a:r>
              <a:rPr lang="fr-FR" sz="2000" dirty="0"/>
              <a:t> </a:t>
            </a:r>
            <a:r>
              <a:rPr lang="fr-FR" sz="2000" b="1" dirty="0">
                <a:solidFill>
                  <a:schemeClr val="bg1"/>
                </a:solidFill>
              </a:rPr>
              <a:t>du livre de problèmes publiés en 1940</a:t>
            </a:r>
          </a:p>
        </p:txBody>
      </p:sp>
      <p:sp>
        <p:nvSpPr>
          <p:cNvPr id="3" name="ZoneTexte 2">
            <a:extLst>
              <a:ext uri="{FF2B5EF4-FFF2-40B4-BE49-F238E27FC236}">
                <a16:creationId xmlns:a16="http://schemas.microsoft.com/office/drawing/2014/main" id="{5CE4F72F-2EFF-364B-BCBF-9EE92CE4E3DC}"/>
              </a:ext>
            </a:extLst>
          </p:cNvPr>
          <p:cNvSpPr txBox="1"/>
          <p:nvPr/>
        </p:nvSpPr>
        <p:spPr>
          <a:xfrm>
            <a:off x="304799" y="2515558"/>
            <a:ext cx="8652934" cy="1323439"/>
          </a:xfrm>
          <a:prstGeom prst="rect">
            <a:avLst/>
          </a:prstGeom>
          <a:noFill/>
        </p:spPr>
        <p:txBody>
          <a:bodyPr wrap="square" rtlCol="0">
            <a:spAutoFit/>
          </a:bodyPr>
          <a:lstStyle/>
          <a:p>
            <a:r>
              <a:rPr lang="fr-FR" sz="2000" dirty="0"/>
              <a:t>Elle était un </a:t>
            </a:r>
            <a:r>
              <a:rPr lang="fr-FR" sz="2000" b="1" dirty="0">
                <a:solidFill>
                  <a:schemeClr val="bg1"/>
                </a:solidFill>
              </a:rPr>
              <a:t>Sphinx magnifique</a:t>
            </a:r>
            <a:r>
              <a:rPr lang="fr-FR" sz="2000" dirty="0"/>
              <a:t>. Vraiment, à chercher ses problèmes, on </a:t>
            </a:r>
            <a:r>
              <a:rPr lang="fr-FR" sz="2000" b="1" dirty="0"/>
              <a:t>s'instruisait en s'amusant</a:t>
            </a:r>
            <a:r>
              <a:rPr lang="fr-FR" sz="2000" dirty="0"/>
              <a:t>, mais surtout on se livrait à une </a:t>
            </a:r>
            <a:r>
              <a:rPr lang="fr-FR" sz="2000" b="1" dirty="0"/>
              <a:t>passionnante gymnastique intellectuelle</a:t>
            </a:r>
            <a:r>
              <a:rPr lang="fr-FR" sz="2000" dirty="0"/>
              <a:t> que vous imposait si agréablement son ingéniosité.</a:t>
            </a:r>
          </a:p>
        </p:txBody>
      </p:sp>
      <p:sp>
        <p:nvSpPr>
          <p:cNvPr id="4" name="ZoneTexte 3">
            <a:extLst>
              <a:ext uri="{FF2B5EF4-FFF2-40B4-BE49-F238E27FC236}">
                <a16:creationId xmlns:a16="http://schemas.microsoft.com/office/drawing/2014/main" id="{8B4DAB95-3756-CE41-AA18-01A358FD5BBC}"/>
              </a:ext>
            </a:extLst>
          </p:cNvPr>
          <p:cNvSpPr txBox="1"/>
          <p:nvPr/>
        </p:nvSpPr>
        <p:spPr>
          <a:xfrm>
            <a:off x="304799" y="3839448"/>
            <a:ext cx="8509001" cy="2246769"/>
          </a:xfrm>
          <a:prstGeom prst="rect">
            <a:avLst/>
          </a:prstGeom>
          <a:noFill/>
        </p:spPr>
        <p:txBody>
          <a:bodyPr wrap="square" rtlCol="0">
            <a:spAutoFit/>
          </a:bodyPr>
          <a:lstStyle/>
          <a:p>
            <a:r>
              <a:rPr lang="fr-FR" sz="2000" b="1" dirty="0">
                <a:solidFill>
                  <a:schemeClr val="bg1"/>
                </a:solidFill>
              </a:rPr>
              <a:t>Ingéniosité </a:t>
            </a:r>
            <a:r>
              <a:rPr lang="fr-FR" sz="2000" dirty="0">
                <a:solidFill>
                  <a:schemeClr val="bg1"/>
                </a:solidFill>
              </a:rPr>
              <a:t>! </a:t>
            </a:r>
            <a:r>
              <a:rPr lang="fr-FR" sz="2000" dirty="0"/>
              <a:t>Il faut répéter ce mot quand on parle de Renée David. </a:t>
            </a:r>
          </a:p>
          <a:p>
            <a:r>
              <a:rPr lang="fr-FR" sz="2000" dirty="0"/>
              <a:t>Elle ne s'adressait pas </a:t>
            </a:r>
            <a:r>
              <a:rPr lang="fr-FR" sz="2000" b="1" dirty="0"/>
              <a:t>à l'érudition du lecteur </a:t>
            </a:r>
            <a:r>
              <a:rPr lang="fr-FR" sz="2000" dirty="0"/>
              <a:t>et faisait simplement </a:t>
            </a:r>
            <a:r>
              <a:rPr lang="fr-FR" sz="2000" b="1" dirty="0"/>
              <a:t>appel à sa culture</a:t>
            </a:r>
            <a:r>
              <a:rPr lang="fr-FR" sz="2000" dirty="0"/>
              <a:t>. </a:t>
            </a:r>
          </a:p>
          <a:p>
            <a:r>
              <a:rPr lang="fr-FR" sz="2000" dirty="0"/>
              <a:t>Elle n'allait pas chercher dans les suppléments des vastes encyclopédies des termes inconnus. Le mot qu'elle vous proposait de deviner, vous l'aviez bien rencontré au moins une fois dans votre vie. Elle vous obligeait </a:t>
            </a:r>
            <a:r>
              <a:rPr lang="fr-FR" sz="2000" b="1" dirty="0"/>
              <a:t>avec bonne humeur </a:t>
            </a:r>
            <a:r>
              <a:rPr lang="fr-FR" sz="2000" dirty="0"/>
              <a:t>mettre en ordre le bric-à-brac de vos souvenirs.</a:t>
            </a:r>
          </a:p>
        </p:txBody>
      </p:sp>
    </p:spTree>
    <p:extLst>
      <p:ext uri="{BB962C8B-B14F-4D97-AF65-F5344CB8AC3E}">
        <p14:creationId xmlns:p14="http://schemas.microsoft.com/office/powerpoint/2010/main" val="50986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DE7DDCA-EDC2-8E4E-9AA8-799A90C41205}"/>
              </a:ext>
            </a:extLst>
          </p:cNvPr>
          <p:cNvSpPr txBox="1"/>
          <p:nvPr/>
        </p:nvSpPr>
        <p:spPr>
          <a:xfrm>
            <a:off x="0" y="703753"/>
            <a:ext cx="9143999" cy="523220"/>
          </a:xfrm>
          <a:prstGeom prst="rect">
            <a:avLst/>
          </a:prstGeom>
          <a:noFill/>
        </p:spPr>
        <p:txBody>
          <a:bodyPr wrap="square" rtlCol="0">
            <a:spAutoFit/>
          </a:bodyPr>
          <a:lstStyle/>
          <a:p>
            <a:pPr algn="ctr"/>
            <a:r>
              <a:rPr lang="fr-FR" sz="2800" b="1" dirty="0"/>
              <a:t>La première femme verbicruciste</a:t>
            </a:r>
          </a:p>
        </p:txBody>
      </p:sp>
      <p:sp>
        <p:nvSpPr>
          <p:cNvPr id="6" name="Rectangle 5">
            <a:extLst>
              <a:ext uri="{FF2B5EF4-FFF2-40B4-BE49-F238E27FC236}">
                <a16:creationId xmlns:a16="http://schemas.microsoft.com/office/drawing/2014/main" id="{85E51D8F-0089-CB46-9B08-4D9825DE9F2B}"/>
              </a:ext>
            </a:extLst>
          </p:cNvPr>
          <p:cNvSpPr/>
          <p:nvPr/>
        </p:nvSpPr>
        <p:spPr>
          <a:xfrm>
            <a:off x="0" y="1246880"/>
            <a:ext cx="9143999" cy="523220"/>
          </a:xfrm>
          <a:prstGeom prst="rect">
            <a:avLst/>
          </a:prstGeom>
        </p:spPr>
        <p:txBody>
          <a:bodyPr wrap="square">
            <a:spAutoFit/>
          </a:bodyPr>
          <a:lstStyle/>
          <a:p>
            <a:pPr algn="ctr"/>
            <a:r>
              <a:rPr lang="fr-FR" sz="2800" b="1" dirty="0">
                <a:solidFill>
                  <a:schemeClr val="bg1"/>
                </a:solidFill>
                <a:latin typeface="roboto_condensed"/>
              </a:rPr>
              <a:t>Mademoiselle Renée David</a:t>
            </a:r>
            <a:endParaRPr lang="fr-FR" sz="2800" b="0" i="0" dirty="0">
              <a:solidFill>
                <a:schemeClr val="bg1"/>
              </a:solidFill>
              <a:effectLst/>
              <a:latin typeface="roboto_condensed"/>
            </a:endParaRPr>
          </a:p>
        </p:txBody>
      </p:sp>
      <p:sp>
        <p:nvSpPr>
          <p:cNvPr id="7" name="ZoneTexte 6">
            <a:extLst>
              <a:ext uri="{FF2B5EF4-FFF2-40B4-BE49-F238E27FC236}">
                <a16:creationId xmlns:a16="http://schemas.microsoft.com/office/drawing/2014/main" id="{7006DFD5-DA2C-3740-874D-BC4A97A2EBFA}"/>
              </a:ext>
            </a:extLst>
          </p:cNvPr>
          <p:cNvSpPr txBox="1"/>
          <p:nvPr/>
        </p:nvSpPr>
        <p:spPr>
          <a:xfrm>
            <a:off x="268831" y="5081088"/>
            <a:ext cx="6140864" cy="830997"/>
          </a:xfrm>
          <a:prstGeom prst="rect">
            <a:avLst/>
          </a:prstGeom>
          <a:noFill/>
        </p:spPr>
        <p:txBody>
          <a:bodyPr wrap="square" rtlCol="0">
            <a:spAutoFit/>
          </a:bodyPr>
          <a:lstStyle/>
          <a:p>
            <a:r>
              <a:rPr lang="fr-FR" sz="2400" b="1" dirty="0"/>
              <a:t>Utiles quand on les </a:t>
            </a:r>
            <a:r>
              <a:rPr lang="fr-FR" sz="2400" b="1" dirty="0">
                <a:solidFill>
                  <a:schemeClr val="bg1"/>
                </a:solidFill>
              </a:rPr>
              <a:t>mouille,</a:t>
            </a:r>
            <a:r>
              <a:rPr lang="fr-FR" sz="2400" b="1" dirty="0"/>
              <a:t> </a:t>
            </a:r>
          </a:p>
          <a:p>
            <a:r>
              <a:rPr lang="fr-FR" sz="2400" b="1" dirty="0"/>
              <a:t>désagréables quand on les </a:t>
            </a:r>
            <a:r>
              <a:rPr lang="fr-FR" sz="2400" b="1" dirty="0">
                <a:solidFill>
                  <a:schemeClr val="bg1"/>
                </a:solidFill>
              </a:rPr>
              <a:t>essuie</a:t>
            </a:r>
            <a:endParaRPr lang="fr-FR" sz="2400" b="1" dirty="0"/>
          </a:p>
        </p:txBody>
      </p:sp>
      <p:sp>
        <p:nvSpPr>
          <p:cNvPr id="8" name="ZoneTexte 7">
            <a:extLst>
              <a:ext uri="{FF2B5EF4-FFF2-40B4-BE49-F238E27FC236}">
                <a16:creationId xmlns:a16="http://schemas.microsoft.com/office/drawing/2014/main" id="{9E91FA7F-34CD-4B4D-B718-35E17DA3A496}"/>
              </a:ext>
            </a:extLst>
          </p:cNvPr>
          <p:cNvSpPr txBox="1"/>
          <p:nvPr/>
        </p:nvSpPr>
        <p:spPr>
          <a:xfrm>
            <a:off x="6911313" y="5211872"/>
            <a:ext cx="2562194" cy="461665"/>
          </a:xfrm>
          <a:prstGeom prst="rect">
            <a:avLst/>
          </a:prstGeom>
          <a:noFill/>
          <a:ln>
            <a:noFill/>
          </a:ln>
        </p:spPr>
        <p:txBody>
          <a:bodyPr wrap="square" rtlCol="0">
            <a:spAutoFit/>
          </a:bodyPr>
          <a:lstStyle/>
          <a:p>
            <a:r>
              <a:rPr lang="fr-FR" sz="2400" b="1" dirty="0"/>
              <a:t>SAVONS</a:t>
            </a:r>
          </a:p>
        </p:txBody>
      </p:sp>
      <p:sp>
        <p:nvSpPr>
          <p:cNvPr id="10" name="ZoneTexte 9">
            <a:extLst>
              <a:ext uri="{FF2B5EF4-FFF2-40B4-BE49-F238E27FC236}">
                <a16:creationId xmlns:a16="http://schemas.microsoft.com/office/drawing/2014/main" id="{16B53743-3D73-D842-80FB-3D77DC13C887}"/>
              </a:ext>
            </a:extLst>
          </p:cNvPr>
          <p:cNvSpPr txBox="1"/>
          <p:nvPr/>
        </p:nvSpPr>
        <p:spPr>
          <a:xfrm>
            <a:off x="268831" y="2091296"/>
            <a:ext cx="6642482" cy="461665"/>
          </a:xfrm>
          <a:prstGeom prst="rect">
            <a:avLst/>
          </a:prstGeom>
          <a:noFill/>
        </p:spPr>
        <p:txBody>
          <a:bodyPr wrap="square" rtlCol="0">
            <a:spAutoFit/>
          </a:bodyPr>
          <a:lstStyle/>
          <a:p>
            <a:r>
              <a:rPr lang="fr-FR" sz="2400" b="1" dirty="0">
                <a:ea typeface="Batang" panose="02030600000101010101" pitchFamily="18" charset="-127"/>
              </a:rPr>
              <a:t>Très bien </a:t>
            </a:r>
            <a:r>
              <a:rPr lang="fr-FR" sz="2400" b="1" dirty="0">
                <a:solidFill>
                  <a:schemeClr val="bg1"/>
                </a:solidFill>
                <a:ea typeface="Batang" panose="02030600000101010101" pitchFamily="18" charset="-127"/>
              </a:rPr>
              <a:t>vues</a:t>
            </a:r>
            <a:r>
              <a:rPr lang="fr-FR" sz="2400" b="1" dirty="0">
                <a:ea typeface="Batang" panose="02030600000101010101" pitchFamily="18" charset="-127"/>
              </a:rPr>
              <a:t> quand elles </a:t>
            </a:r>
            <a:r>
              <a:rPr lang="fr-FR" sz="2400" b="1" dirty="0">
                <a:solidFill>
                  <a:schemeClr val="bg1"/>
                </a:solidFill>
                <a:ea typeface="Batang" panose="02030600000101010101" pitchFamily="18" charset="-127"/>
              </a:rPr>
              <a:t>ne regardent pas</a:t>
            </a:r>
          </a:p>
        </p:txBody>
      </p:sp>
      <p:sp>
        <p:nvSpPr>
          <p:cNvPr id="11" name="ZoneTexte 10">
            <a:extLst>
              <a:ext uri="{FF2B5EF4-FFF2-40B4-BE49-F238E27FC236}">
                <a16:creationId xmlns:a16="http://schemas.microsoft.com/office/drawing/2014/main" id="{9A4FB38F-4E70-1942-8F27-36855624BA7A}"/>
              </a:ext>
            </a:extLst>
          </p:cNvPr>
          <p:cNvSpPr txBox="1"/>
          <p:nvPr/>
        </p:nvSpPr>
        <p:spPr>
          <a:xfrm>
            <a:off x="6911313" y="2091296"/>
            <a:ext cx="2090954" cy="461665"/>
          </a:xfrm>
          <a:prstGeom prst="rect">
            <a:avLst/>
          </a:prstGeom>
          <a:noFill/>
          <a:ln>
            <a:noFill/>
          </a:ln>
        </p:spPr>
        <p:txBody>
          <a:bodyPr wrap="square" rtlCol="0">
            <a:spAutoFit/>
          </a:bodyPr>
          <a:lstStyle/>
          <a:p>
            <a:r>
              <a:rPr lang="fr-FR" sz="2400" b="1" dirty="0"/>
              <a:t>CLIENTES</a:t>
            </a:r>
          </a:p>
        </p:txBody>
      </p:sp>
      <p:sp>
        <p:nvSpPr>
          <p:cNvPr id="12" name="ZoneTexte 11">
            <a:extLst>
              <a:ext uri="{FF2B5EF4-FFF2-40B4-BE49-F238E27FC236}">
                <a16:creationId xmlns:a16="http://schemas.microsoft.com/office/drawing/2014/main" id="{E86E2BA2-AD4F-4D49-928A-CFDECE4167F2}"/>
              </a:ext>
            </a:extLst>
          </p:cNvPr>
          <p:cNvSpPr txBox="1"/>
          <p:nvPr/>
        </p:nvSpPr>
        <p:spPr>
          <a:xfrm>
            <a:off x="268831" y="2752232"/>
            <a:ext cx="6409761" cy="461665"/>
          </a:xfrm>
          <a:prstGeom prst="rect">
            <a:avLst/>
          </a:prstGeom>
          <a:noFill/>
        </p:spPr>
        <p:txBody>
          <a:bodyPr wrap="square" rtlCol="0">
            <a:spAutoFit/>
          </a:bodyPr>
          <a:lstStyle/>
          <a:p>
            <a:r>
              <a:rPr lang="fr-FR" sz="2400" b="1" dirty="0">
                <a:solidFill>
                  <a:schemeClr val="bg1"/>
                </a:solidFill>
              </a:rPr>
              <a:t>S’ouvre</a:t>
            </a:r>
            <a:r>
              <a:rPr lang="fr-FR" sz="2400" b="1" dirty="0"/>
              <a:t> quand quelqu’un a </a:t>
            </a:r>
            <a:r>
              <a:rPr lang="fr-FR" sz="2400" b="1" dirty="0">
                <a:solidFill>
                  <a:schemeClr val="bg1"/>
                </a:solidFill>
              </a:rPr>
              <a:t>fermé</a:t>
            </a:r>
            <a:r>
              <a:rPr lang="fr-FR" sz="2400" b="1" dirty="0"/>
              <a:t> les yeux</a:t>
            </a:r>
          </a:p>
        </p:txBody>
      </p:sp>
      <p:sp>
        <p:nvSpPr>
          <p:cNvPr id="13" name="ZoneTexte 12">
            <a:extLst>
              <a:ext uri="{FF2B5EF4-FFF2-40B4-BE49-F238E27FC236}">
                <a16:creationId xmlns:a16="http://schemas.microsoft.com/office/drawing/2014/main" id="{886D2A67-3CA1-394B-9E94-106158AB466A}"/>
              </a:ext>
            </a:extLst>
          </p:cNvPr>
          <p:cNvSpPr txBox="1"/>
          <p:nvPr/>
        </p:nvSpPr>
        <p:spPr>
          <a:xfrm>
            <a:off x="6911313" y="2741736"/>
            <a:ext cx="2423463" cy="461665"/>
          </a:xfrm>
          <a:prstGeom prst="rect">
            <a:avLst/>
          </a:prstGeom>
          <a:noFill/>
          <a:ln>
            <a:noFill/>
          </a:ln>
        </p:spPr>
        <p:txBody>
          <a:bodyPr wrap="square" rtlCol="0">
            <a:spAutoFit/>
          </a:bodyPr>
          <a:lstStyle/>
          <a:p>
            <a:r>
              <a:rPr lang="fr-FR" sz="2400" b="1" dirty="0"/>
              <a:t>SUCCESSION</a:t>
            </a:r>
          </a:p>
        </p:txBody>
      </p:sp>
      <p:sp>
        <p:nvSpPr>
          <p:cNvPr id="14" name="ZoneTexte 13">
            <a:extLst>
              <a:ext uri="{FF2B5EF4-FFF2-40B4-BE49-F238E27FC236}">
                <a16:creationId xmlns:a16="http://schemas.microsoft.com/office/drawing/2014/main" id="{DC91E9AC-D0D5-5840-8B69-3C8961C9B919}"/>
              </a:ext>
            </a:extLst>
          </p:cNvPr>
          <p:cNvSpPr txBox="1"/>
          <p:nvPr/>
        </p:nvSpPr>
        <p:spPr>
          <a:xfrm>
            <a:off x="268831" y="3474868"/>
            <a:ext cx="6642482" cy="461665"/>
          </a:xfrm>
          <a:prstGeom prst="rect">
            <a:avLst/>
          </a:prstGeom>
          <a:noFill/>
        </p:spPr>
        <p:txBody>
          <a:bodyPr wrap="square" rtlCol="0">
            <a:spAutoFit/>
          </a:bodyPr>
          <a:lstStyle/>
          <a:p>
            <a:r>
              <a:rPr lang="fr-FR" sz="2400" b="1" dirty="0"/>
              <a:t>On a tendance à </a:t>
            </a:r>
            <a:r>
              <a:rPr lang="fr-FR" sz="2400" b="1" dirty="0">
                <a:solidFill>
                  <a:schemeClr val="bg1"/>
                </a:solidFill>
              </a:rPr>
              <a:t>baisser</a:t>
            </a:r>
            <a:r>
              <a:rPr lang="fr-FR" sz="2400" b="1" dirty="0"/>
              <a:t> quand elle </a:t>
            </a:r>
            <a:r>
              <a:rPr lang="fr-FR" sz="2400" b="1" dirty="0">
                <a:solidFill>
                  <a:schemeClr val="bg1"/>
                </a:solidFill>
              </a:rPr>
              <a:t>monte</a:t>
            </a:r>
          </a:p>
        </p:txBody>
      </p:sp>
      <p:sp>
        <p:nvSpPr>
          <p:cNvPr id="15" name="ZoneTexte 14">
            <a:extLst>
              <a:ext uri="{FF2B5EF4-FFF2-40B4-BE49-F238E27FC236}">
                <a16:creationId xmlns:a16="http://schemas.microsoft.com/office/drawing/2014/main" id="{C6D6CCBA-D676-194A-86FF-367A23BE2F53}"/>
              </a:ext>
            </a:extLst>
          </p:cNvPr>
          <p:cNvSpPr txBox="1"/>
          <p:nvPr/>
        </p:nvSpPr>
        <p:spPr>
          <a:xfrm>
            <a:off x="6911313" y="3474868"/>
            <a:ext cx="1941325" cy="461665"/>
          </a:xfrm>
          <a:prstGeom prst="rect">
            <a:avLst/>
          </a:prstGeom>
          <a:noFill/>
          <a:ln>
            <a:noFill/>
          </a:ln>
        </p:spPr>
        <p:txBody>
          <a:bodyPr wrap="square" rtlCol="0">
            <a:spAutoFit/>
          </a:bodyPr>
          <a:lstStyle/>
          <a:p>
            <a:r>
              <a:rPr lang="fr-FR" sz="2400" b="1" dirty="0"/>
              <a:t>FIÈVRE</a:t>
            </a:r>
            <a:endParaRPr lang="fr-FR" sz="2400" dirty="0"/>
          </a:p>
        </p:txBody>
      </p:sp>
      <p:sp>
        <p:nvSpPr>
          <p:cNvPr id="16" name="ZoneTexte 15">
            <a:extLst>
              <a:ext uri="{FF2B5EF4-FFF2-40B4-BE49-F238E27FC236}">
                <a16:creationId xmlns:a16="http://schemas.microsoft.com/office/drawing/2014/main" id="{6D6CED6C-4164-4D4A-815A-8068BC05692F}"/>
              </a:ext>
            </a:extLst>
          </p:cNvPr>
          <p:cNvSpPr txBox="1"/>
          <p:nvPr/>
        </p:nvSpPr>
        <p:spPr>
          <a:xfrm>
            <a:off x="268831" y="4145511"/>
            <a:ext cx="6281109" cy="830997"/>
          </a:xfrm>
          <a:prstGeom prst="rect">
            <a:avLst/>
          </a:prstGeom>
          <a:noFill/>
        </p:spPr>
        <p:txBody>
          <a:bodyPr wrap="square" rtlCol="0">
            <a:spAutoFit/>
          </a:bodyPr>
          <a:lstStyle/>
          <a:p>
            <a:r>
              <a:rPr lang="fr-FR" sz="2400" b="1" dirty="0">
                <a:solidFill>
                  <a:schemeClr val="bg1"/>
                </a:solidFill>
              </a:rPr>
              <a:t>Soulagent</a:t>
            </a:r>
            <a:r>
              <a:rPr lang="fr-FR" sz="2400" b="1" dirty="0"/>
              <a:t> un moment, </a:t>
            </a:r>
          </a:p>
          <a:p>
            <a:r>
              <a:rPr lang="fr-FR" sz="2400" b="1" dirty="0"/>
              <a:t>mais </a:t>
            </a:r>
            <a:r>
              <a:rPr lang="fr-FR" sz="2400" b="1" dirty="0">
                <a:solidFill>
                  <a:schemeClr val="bg1"/>
                </a:solidFill>
              </a:rPr>
              <a:t>accablent</a:t>
            </a:r>
            <a:r>
              <a:rPr lang="fr-FR" sz="2400" b="1" dirty="0"/>
              <a:t> à la longue</a:t>
            </a:r>
          </a:p>
        </p:txBody>
      </p:sp>
      <p:sp>
        <p:nvSpPr>
          <p:cNvPr id="17" name="ZoneTexte 16">
            <a:extLst>
              <a:ext uri="{FF2B5EF4-FFF2-40B4-BE49-F238E27FC236}">
                <a16:creationId xmlns:a16="http://schemas.microsoft.com/office/drawing/2014/main" id="{D1D5C392-067D-FF4B-ACE9-ABF13F6928CB}"/>
              </a:ext>
            </a:extLst>
          </p:cNvPr>
          <p:cNvSpPr txBox="1"/>
          <p:nvPr/>
        </p:nvSpPr>
        <p:spPr>
          <a:xfrm>
            <a:off x="6911314" y="4320214"/>
            <a:ext cx="2248896" cy="461665"/>
          </a:xfrm>
          <a:prstGeom prst="rect">
            <a:avLst/>
          </a:prstGeom>
          <a:noFill/>
          <a:ln>
            <a:noFill/>
          </a:ln>
        </p:spPr>
        <p:txBody>
          <a:bodyPr wrap="square" rtlCol="0">
            <a:spAutoFit/>
          </a:bodyPr>
          <a:lstStyle/>
          <a:p>
            <a:r>
              <a:rPr lang="fr-FR" sz="2400" b="1" dirty="0"/>
              <a:t>DETTES</a:t>
            </a:r>
          </a:p>
        </p:txBody>
      </p:sp>
      <p:sp>
        <p:nvSpPr>
          <p:cNvPr id="23" name="Rectangle 22">
            <a:extLst>
              <a:ext uri="{FF2B5EF4-FFF2-40B4-BE49-F238E27FC236}">
                <a16:creationId xmlns:a16="http://schemas.microsoft.com/office/drawing/2014/main" id="{20CB165C-AAB0-7E40-8F08-69462940635F}"/>
              </a:ext>
            </a:extLst>
          </p:cNvPr>
          <p:cNvSpPr/>
          <p:nvPr/>
        </p:nvSpPr>
        <p:spPr>
          <a:xfrm>
            <a:off x="1" y="303003"/>
            <a:ext cx="9143999" cy="523220"/>
          </a:xfrm>
          <a:prstGeom prst="rect">
            <a:avLst/>
          </a:prstGeom>
          <a:solidFill>
            <a:schemeClr val="tx1"/>
          </a:solidFill>
        </p:spPr>
        <p:txBody>
          <a:bodyPr wrap="square">
            <a:spAutoFit/>
          </a:bodyPr>
          <a:lstStyle/>
          <a:p>
            <a:pPr algn="ctr"/>
            <a:r>
              <a:rPr lang="fr-FR" sz="2800" b="1" i="0" dirty="0">
                <a:solidFill>
                  <a:schemeClr val="bg1"/>
                </a:solidFill>
                <a:effectLst/>
                <a:latin typeface="roboto_condensed"/>
              </a:rPr>
              <a:t>DÉFINITIONS d’OPPOSITION</a:t>
            </a:r>
          </a:p>
        </p:txBody>
      </p:sp>
    </p:spTree>
    <p:extLst>
      <p:ext uri="{BB962C8B-B14F-4D97-AF65-F5344CB8AC3E}">
        <p14:creationId xmlns:p14="http://schemas.microsoft.com/office/powerpoint/2010/main" val="391995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14" grpId="0"/>
      <p:bldP spid="15"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DE7DDCA-EDC2-8E4E-9AA8-799A90C41205}"/>
              </a:ext>
            </a:extLst>
          </p:cNvPr>
          <p:cNvSpPr txBox="1"/>
          <p:nvPr/>
        </p:nvSpPr>
        <p:spPr>
          <a:xfrm>
            <a:off x="0" y="703753"/>
            <a:ext cx="9143999" cy="523220"/>
          </a:xfrm>
          <a:prstGeom prst="rect">
            <a:avLst/>
          </a:prstGeom>
          <a:noFill/>
        </p:spPr>
        <p:txBody>
          <a:bodyPr wrap="square" rtlCol="0">
            <a:spAutoFit/>
          </a:bodyPr>
          <a:lstStyle/>
          <a:p>
            <a:pPr algn="ctr"/>
            <a:r>
              <a:rPr lang="fr-FR" sz="2800" b="1" dirty="0"/>
              <a:t>La première femme verbicruciste</a:t>
            </a:r>
          </a:p>
        </p:txBody>
      </p:sp>
      <p:sp>
        <p:nvSpPr>
          <p:cNvPr id="6" name="Rectangle 5">
            <a:extLst>
              <a:ext uri="{FF2B5EF4-FFF2-40B4-BE49-F238E27FC236}">
                <a16:creationId xmlns:a16="http://schemas.microsoft.com/office/drawing/2014/main" id="{85E51D8F-0089-CB46-9B08-4D9825DE9F2B}"/>
              </a:ext>
            </a:extLst>
          </p:cNvPr>
          <p:cNvSpPr/>
          <p:nvPr/>
        </p:nvSpPr>
        <p:spPr>
          <a:xfrm>
            <a:off x="0" y="1246880"/>
            <a:ext cx="9143999" cy="523220"/>
          </a:xfrm>
          <a:prstGeom prst="rect">
            <a:avLst/>
          </a:prstGeom>
        </p:spPr>
        <p:txBody>
          <a:bodyPr wrap="square">
            <a:spAutoFit/>
          </a:bodyPr>
          <a:lstStyle/>
          <a:p>
            <a:pPr algn="ctr"/>
            <a:r>
              <a:rPr lang="fr-FR" sz="2800" b="1" dirty="0">
                <a:solidFill>
                  <a:schemeClr val="bg1"/>
                </a:solidFill>
                <a:latin typeface="roboto_condensed"/>
              </a:rPr>
              <a:t>Mademoiselle Renée David</a:t>
            </a:r>
            <a:endParaRPr lang="fr-FR" sz="2800" b="0" i="0" dirty="0">
              <a:solidFill>
                <a:schemeClr val="bg1"/>
              </a:solidFill>
              <a:effectLst/>
              <a:latin typeface="roboto_condensed"/>
            </a:endParaRPr>
          </a:p>
        </p:txBody>
      </p:sp>
      <p:sp>
        <p:nvSpPr>
          <p:cNvPr id="7" name="ZoneTexte 6">
            <a:extLst>
              <a:ext uri="{FF2B5EF4-FFF2-40B4-BE49-F238E27FC236}">
                <a16:creationId xmlns:a16="http://schemas.microsoft.com/office/drawing/2014/main" id="{7006DFD5-DA2C-3740-874D-BC4A97A2EBFA}"/>
              </a:ext>
            </a:extLst>
          </p:cNvPr>
          <p:cNvSpPr txBox="1"/>
          <p:nvPr/>
        </p:nvSpPr>
        <p:spPr>
          <a:xfrm>
            <a:off x="268831" y="4583067"/>
            <a:ext cx="6140864" cy="461665"/>
          </a:xfrm>
          <a:prstGeom prst="rect">
            <a:avLst/>
          </a:prstGeom>
          <a:noFill/>
        </p:spPr>
        <p:txBody>
          <a:bodyPr wrap="square" rtlCol="0">
            <a:spAutoFit/>
          </a:bodyPr>
          <a:lstStyle/>
          <a:p>
            <a:r>
              <a:rPr lang="fr-FR" sz="2400" b="1" dirty="0"/>
              <a:t>Lit de mousse</a:t>
            </a:r>
          </a:p>
        </p:txBody>
      </p:sp>
      <p:sp>
        <p:nvSpPr>
          <p:cNvPr id="8" name="ZoneTexte 7">
            <a:extLst>
              <a:ext uri="{FF2B5EF4-FFF2-40B4-BE49-F238E27FC236}">
                <a16:creationId xmlns:a16="http://schemas.microsoft.com/office/drawing/2014/main" id="{9E91FA7F-34CD-4B4D-B718-35E17DA3A496}"/>
              </a:ext>
            </a:extLst>
          </p:cNvPr>
          <p:cNvSpPr txBox="1"/>
          <p:nvPr/>
        </p:nvSpPr>
        <p:spPr>
          <a:xfrm>
            <a:off x="6911313" y="4583067"/>
            <a:ext cx="2562194" cy="461665"/>
          </a:xfrm>
          <a:prstGeom prst="rect">
            <a:avLst/>
          </a:prstGeom>
          <a:noFill/>
          <a:ln>
            <a:noFill/>
          </a:ln>
        </p:spPr>
        <p:txBody>
          <a:bodyPr wrap="square" rtlCol="0">
            <a:spAutoFit/>
          </a:bodyPr>
          <a:lstStyle/>
          <a:p>
            <a:r>
              <a:rPr lang="fr-FR" sz="2400" b="1" dirty="0"/>
              <a:t>HAMAC</a:t>
            </a:r>
          </a:p>
        </p:txBody>
      </p:sp>
      <p:sp>
        <p:nvSpPr>
          <p:cNvPr id="10" name="ZoneTexte 9">
            <a:extLst>
              <a:ext uri="{FF2B5EF4-FFF2-40B4-BE49-F238E27FC236}">
                <a16:creationId xmlns:a16="http://schemas.microsoft.com/office/drawing/2014/main" id="{16B53743-3D73-D842-80FB-3D77DC13C887}"/>
              </a:ext>
            </a:extLst>
          </p:cNvPr>
          <p:cNvSpPr txBox="1"/>
          <p:nvPr/>
        </p:nvSpPr>
        <p:spPr>
          <a:xfrm>
            <a:off x="268831" y="1963971"/>
            <a:ext cx="6642482" cy="461665"/>
          </a:xfrm>
          <a:prstGeom prst="rect">
            <a:avLst/>
          </a:prstGeom>
          <a:noFill/>
        </p:spPr>
        <p:txBody>
          <a:bodyPr wrap="square" rtlCol="0">
            <a:spAutoFit/>
          </a:bodyPr>
          <a:lstStyle/>
          <a:p>
            <a:r>
              <a:rPr lang="fr-FR" sz="2400" b="1" dirty="0"/>
              <a:t>Accident de la circulation</a:t>
            </a:r>
          </a:p>
        </p:txBody>
      </p:sp>
      <p:sp>
        <p:nvSpPr>
          <p:cNvPr id="11" name="ZoneTexte 10">
            <a:extLst>
              <a:ext uri="{FF2B5EF4-FFF2-40B4-BE49-F238E27FC236}">
                <a16:creationId xmlns:a16="http://schemas.microsoft.com/office/drawing/2014/main" id="{9A4FB38F-4E70-1942-8F27-36855624BA7A}"/>
              </a:ext>
            </a:extLst>
          </p:cNvPr>
          <p:cNvSpPr txBox="1"/>
          <p:nvPr/>
        </p:nvSpPr>
        <p:spPr>
          <a:xfrm>
            <a:off x="6911313" y="1963971"/>
            <a:ext cx="2090954" cy="461665"/>
          </a:xfrm>
          <a:prstGeom prst="rect">
            <a:avLst/>
          </a:prstGeom>
          <a:noFill/>
          <a:ln>
            <a:noFill/>
          </a:ln>
        </p:spPr>
        <p:txBody>
          <a:bodyPr wrap="square" rtlCol="0">
            <a:spAutoFit/>
          </a:bodyPr>
          <a:lstStyle/>
          <a:p>
            <a:r>
              <a:rPr lang="fr-FR" sz="2400" b="1" dirty="0"/>
              <a:t>ANÉVRISME</a:t>
            </a:r>
          </a:p>
        </p:txBody>
      </p:sp>
      <p:sp>
        <p:nvSpPr>
          <p:cNvPr id="12" name="ZoneTexte 11">
            <a:extLst>
              <a:ext uri="{FF2B5EF4-FFF2-40B4-BE49-F238E27FC236}">
                <a16:creationId xmlns:a16="http://schemas.microsoft.com/office/drawing/2014/main" id="{E86E2BA2-AD4F-4D49-928A-CFDECE4167F2}"/>
              </a:ext>
            </a:extLst>
          </p:cNvPr>
          <p:cNvSpPr txBox="1"/>
          <p:nvPr/>
        </p:nvSpPr>
        <p:spPr>
          <a:xfrm>
            <a:off x="268831" y="2578607"/>
            <a:ext cx="6409761" cy="461665"/>
          </a:xfrm>
          <a:prstGeom prst="rect">
            <a:avLst/>
          </a:prstGeom>
          <a:noFill/>
        </p:spPr>
        <p:txBody>
          <a:bodyPr wrap="square" rtlCol="0">
            <a:spAutoFit/>
          </a:bodyPr>
          <a:lstStyle/>
          <a:p>
            <a:r>
              <a:rPr lang="fr-FR" sz="2400" b="1" dirty="0"/>
              <a:t>Sujet de quelques livres</a:t>
            </a:r>
          </a:p>
        </p:txBody>
      </p:sp>
      <p:sp>
        <p:nvSpPr>
          <p:cNvPr id="13" name="ZoneTexte 12">
            <a:extLst>
              <a:ext uri="{FF2B5EF4-FFF2-40B4-BE49-F238E27FC236}">
                <a16:creationId xmlns:a16="http://schemas.microsoft.com/office/drawing/2014/main" id="{886D2A67-3CA1-394B-9E94-106158AB466A}"/>
              </a:ext>
            </a:extLst>
          </p:cNvPr>
          <p:cNvSpPr txBox="1"/>
          <p:nvPr/>
        </p:nvSpPr>
        <p:spPr>
          <a:xfrm>
            <a:off x="6911313" y="2568111"/>
            <a:ext cx="2423463" cy="461665"/>
          </a:xfrm>
          <a:prstGeom prst="rect">
            <a:avLst/>
          </a:prstGeom>
          <a:noFill/>
          <a:ln>
            <a:noFill/>
          </a:ln>
        </p:spPr>
        <p:txBody>
          <a:bodyPr wrap="square" rtlCol="0">
            <a:spAutoFit/>
          </a:bodyPr>
          <a:lstStyle/>
          <a:p>
            <a:r>
              <a:rPr lang="fr-FR" sz="2400" b="1" dirty="0"/>
              <a:t>BÉBÉ</a:t>
            </a:r>
          </a:p>
        </p:txBody>
      </p:sp>
      <p:sp>
        <p:nvSpPr>
          <p:cNvPr id="14" name="ZoneTexte 13">
            <a:extLst>
              <a:ext uri="{FF2B5EF4-FFF2-40B4-BE49-F238E27FC236}">
                <a16:creationId xmlns:a16="http://schemas.microsoft.com/office/drawing/2014/main" id="{DC91E9AC-D0D5-5840-8B69-3C8961C9B919}"/>
              </a:ext>
            </a:extLst>
          </p:cNvPr>
          <p:cNvSpPr txBox="1"/>
          <p:nvPr/>
        </p:nvSpPr>
        <p:spPr>
          <a:xfrm>
            <a:off x="268831" y="3278093"/>
            <a:ext cx="6642482" cy="461665"/>
          </a:xfrm>
          <a:prstGeom prst="rect">
            <a:avLst/>
          </a:prstGeom>
          <a:noFill/>
        </p:spPr>
        <p:txBody>
          <a:bodyPr wrap="square" rtlCol="0">
            <a:spAutoFit/>
          </a:bodyPr>
          <a:lstStyle/>
          <a:p>
            <a:r>
              <a:rPr lang="fr-FR" sz="2400" b="1" dirty="0"/>
              <a:t>Défaut d’aplomb</a:t>
            </a:r>
          </a:p>
        </p:txBody>
      </p:sp>
      <p:sp>
        <p:nvSpPr>
          <p:cNvPr id="15" name="ZoneTexte 14">
            <a:extLst>
              <a:ext uri="{FF2B5EF4-FFF2-40B4-BE49-F238E27FC236}">
                <a16:creationId xmlns:a16="http://schemas.microsoft.com/office/drawing/2014/main" id="{C6D6CCBA-D676-194A-86FF-367A23BE2F53}"/>
              </a:ext>
            </a:extLst>
          </p:cNvPr>
          <p:cNvSpPr txBox="1"/>
          <p:nvPr/>
        </p:nvSpPr>
        <p:spPr>
          <a:xfrm>
            <a:off x="6911313" y="3278093"/>
            <a:ext cx="1941325" cy="461665"/>
          </a:xfrm>
          <a:prstGeom prst="rect">
            <a:avLst/>
          </a:prstGeom>
          <a:noFill/>
          <a:ln>
            <a:noFill/>
          </a:ln>
        </p:spPr>
        <p:txBody>
          <a:bodyPr wrap="square" rtlCol="0">
            <a:spAutoFit/>
          </a:bodyPr>
          <a:lstStyle/>
          <a:p>
            <a:r>
              <a:rPr lang="fr-FR" sz="2400" b="1" dirty="0"/>
              <a:t>TIMIDITÉ</a:t>
            </a:r>
            <a:endParaRPr lang="fr-FR" sz="2400" dirty="0"/>
          </a:p>
        </p:txBody>
      </p:sp>
      <p:sp>
        <p:nvSpPr>
          <p:cNvPr id="16" name="ZoneTexte 15">
            <a:extLst>
              <a:ext uri="{FF2B5EF4-FFF2-40B4-BE49-F238E27FC236}">
                <a16:creationId xmlns:a16="http://schemas.microsoft.com/office/drawing/2014/main" id="{6D6CED6C-4164-4D4A-815A-8068BC05692F}"/>
              </a:ext>
            </a:extLst>
          </p:cNvPr>
          <p:cNvSpPr txBox="1"/>
          <p:nvPr/>
        </p:nvSpPr>
        <p:spPr>
          <a:xfrm>
            <a:off x="268831" y="3925586"/>
            <a:ext cx="6281109" cy="461665"/>
          </a:xfrm>
          <a:prstGeom prst="rect">
            <a:avLst/>
          </a:prstGeom>
          <a:noFill/>
        </p:spPr>
        <p:txBody>
          <a:bodyPr wrap="square" rtlCol="0">
            <a:spAutoFit/>
          </a:bodyPr>
          <a:lstStyle/>
          <a:p>
            <a:r>
              <a:rPr lang="fr-FR" sz="2400" b="1" dirty="0"/>
              <a:t>Sujets à traiter</a:t>
            </a:r>
          </a:p>
        </p:txBody>
      </p:sp>
      <p:sp>
        <p:nvSpPr>
          <p:cNvPr id="17" name="ZoneTexte 16">
            <a:extLst>
              <a:ext uri="{FF2B5EF4-FFF2-40B4-BE49-F238E27FC236}">
                <a16:creationId xmlns:a16="http://schemas.microsoft.com/office/drawing/2014/main" id="{D1D5C392-067D-FF4B-ACE9-ABF13F6928CB}"/>
              </a:ext>
            </a:extLst>
          </p:cNvPr>
          <p:cNvSpPr txBox="1"/>
          <p:nvPr/>
        </p:nvSpPr>
        <p:spPr>
          <a:xfrm>
            <a:off x="6911314" y="3925586"/>
            <a:ext cx="2248896" cy="461665"/>
          </a:xfrm>
          <a:prstGeom prst="rect">
            <a:avLst/>
          </a:prstGeom>
          <a:noFill/>
          <a:ln>
            <a:noFill/>
          </a:ln>
        </p:spPr>
        <p:txBody>
          <a:bodyPr wrap="square" rtlCol="0">
            <a:spAutoFit/>
          </a:bodyPr>
          <a:lstStyle/>
          <a:p>
            <a:r>
              <a:rPr lang="fr-FR" sz="2400" b="1" dirty="0"/>
              <a:t>INVITÉS</a:t>
            </a:r>
          </a:p>
        </p:txBody>
      </p:sp>
      <p:sp>
        <p:nvSpPr>
          <p:cNvPr id="23" name="Rectangle 22">
            <a:extLst>
              <a:ext uri="{FF2B5EF4-FFF2-40B4-BE49-F238E27FC236}">
                <a16:creationId xmlns:a16="http://schemas.microsoft.com/office/drawing/2014/main" id="{20CB165C-AAB0-7E40-8F08-69462940635F}"/>
              </a:ext>
            </a:extLst>
          </p:cNvPr>
          <p:cNvSpPr/>
          <p:nvPr/>
        </p:nvSpPr>
        <p:spPr>
          <a:xfrm>
            <a:off x="1" y="303003"/>
            <a:ext cx="9143999" cy="523220"/>
          </a:xfrm>
          <a:prstGeom prst="rect">
            <a:avLst/>
          </a:prstGeom>
          <a:solidFill>
            <a:schemeClr val="tx1"/>
          </a:solidFill>
        </p:spPr>
        <p:txBody>
          <a:bodyPr wrap="square">
            <a:spAutoFit/>
          </a:bodyPr>
          <a:lstStyle/>
          <a:p>
            <a:pPr algn="ctr"/>
            <a:r>
              <a:rPr lang="fr-FR" sz="2800" b="1" i="0" dirty="0">
                <a:solidFill>
                  <a:schemeClr val="bg1"/>
                </a:solidFill>
                <a:effectLst/>
                <a:latin typeface="roboto_condensed"/>
              </a:rPr>
              <a:t>DÉFINITIONS COURTES</a:t>
            </a:r>
          </a:p>
        </p:txBody>
      </p:sp>
      <p:sp>
        <p:nvSpPr>
          <p:cNvPr id="18" name="ZoneTexte 17">
            <a:extLst>
              <a:ext uri="{FF2B5EF4-FFF2-40B4-BE49-F238E27FC236}">
                <a16:creationId xmlns:a16="http://schemas.microsoft.com/office/drawing/2014/main" id="{8494F1FB-ADFE-1B48-A906-A0230E62B615}"/>
              </a:ext>
            </a:extLst>
          </p:cNvPr>
          <p:cNvSpPr txBox="1"/>
          <p:nvPr/>
        </p:nvSpPr>
        <p:spPr>
          <a:xfrm>
            <a:off x="268831" y="5730391"/>
            <a:ext cx="6140864" cy="461665"/>
          </a:xfrm>
          <a:prstGeom prst="rect">
            <a:avLst/>
          </a:prstGeom>
          <a:noFill/>
        </p:spPr>
        <p:txBody>
          <a:bodyPr wrap="square" rtlCol="0">
            <a:spAutoFit/>
          </a:bodyPr>
          <a:lstStyle/>
          <a:p>
            <a:r>
              <a:rPr lang="fr-FR" sz="2400" b="1" dirty="0"/>
              <a:t>Soulage les pieds</a:t>
            </a:r>
          </a:p>
        </p:txBody>
      </p:sp>
      <p:sp>
        <p:nvSpPr>
          <p:cNvPr id="19" name="ZoneTexte 18">
            <a:extLst>
              <a:ext uri="{FF2B5EF4-FFF2-40B4-BE49-F238E27FC236}">
                <a16:creationId xmlns:a16="http://schemas.microsoft.com/office/drawing/2014/main" id="{040431D4-6059-C744-ABDD-76E03FC01C49}"/>
              </a:ext>
            </a:extLst>
          </p:cNvPr>
          <p:cNvSpPr txBox="1"/>
          <p:nvPr/>
        </p:nvSpPr>
        <p:spPr>
          <a:xfrm>
            <a:off x="6911313" y="5730391"/>
            <a:ext cx="2562194" cy="461665"/>
          </a:xfrm>
          <a:prstGeom prst="rect">
            <a:avLst/>
          </a:prstGeom>
          <a:noFill/>
          <a:ln>
            <a:noFill/>
          </a:ln>
        </p:spPr>
        <p:txBody>
          <a:bodyPr wrap="square" rtlCol="0">
            <a:spAutoFit/>
          </a:bodyPr>
          <a:lstStyle/>
          <a:p>
            <a:r>
              <a:rPr lang="fr-FR" sz="2400" b="1" dirty="0"/>
              <a:t>CUEILLETTE</a:t>
            </a:r>
          </a:p>
        </p:txBody>
      </p:sp>
      <p:sp>
        <p:nvSpPr>
          <p:cNvPr id="20" name="ZoneTexte 19">
            <a:extLst>
              <a:ext uri="{FF2B5EF4-FFF2-40B4-BE49-F238E27FC236}">
                <a16:creationId xmlns:a16="http://schemas.microsoft.com/office/drawing/2014/main" id="{D5C2107D-4ABB-0C4D-BAEB-F5685C61F187}"/>
              </a:ext>
            </a:extLst>
          </p:cNvPr>
          <p:cNvSpPr txBox="1"/>
          <p:nvPr/>
        </p:nvSpPr>
        <p:spPr>
          <a:xfrm>
            <a:off x="268831" y="5142064"/>
            <a:ext cx="6281109" cy="461665"/>
          </a:xfrm>
          <a:prstGeom prst="rect">
            <a:avLst/>
          </a:prstGeom>
          <a:noFill/>
        </p:spPr>
        <p:txBody>
          <a:bodyPr wrap="square" rtlCol="0">
            <a:spAutoFit/>
          </a:bodyPr>
          <a:lstStyle/>
          <a:p>
            <a:r>
              <a:rPr lang="fr-FR" sz="2400" b="1" dirty="0"/>
              <a:t>Produit de ménage</a:t>
            </a:r>
          </a:p>
        </p:txBody>
      </p:sp>
      <p:sp>
        <p:nvSpPr>
          <p:cNvPr id="21" name="ZoneTexte 20">
            <a:extLst>
              <a:ext uri="{FF2B5EF4-FFF2-40B4-BE49-F238E27FC236}">
                <a16:creationId xmlns:a16="http://schemas.microsoft.com/office/drawing/2014/main" id="{0671C278-24EA-CB4F-A01D-95CED1F14B70}"/>
              </a:ext>
            </a:extLst>
          </p:cNvPr>
          <p:cNvSpPr txBox="1"/>
          <p:nvPr/>
        </p:nvSpPr>
        <p:spPr>
          <a:xfrm>
            <a:off x="6911314" y="5142064"/>
            <a:ext cx="2248896" cy="461665"/>
          </a:xfrm>
          <a:prstGeom prst="rect">
            <a:avLst/>
          </a:prstGeom>
          <a:noFill/>
          <a:ln>
            <a:noFill/>
          </a:ln>
        </p:spPr>
        <p:txBody>
          <a:bodyPr wrap="square" rtlCol="0">
            <a:spAutoFit/>
          </a:bodyPr>
          <a:lstStyle/>
          <a:p>
            <a:r>
              <a:rPr lang="fr-FR" sz="2400" b="1" dirty="0"/>
              <a:t>ENFANT</a:t>
            </a:r>
          </a:p>
        </p:txBody>
      </p:sp>
    </p:spTree>
    <p:extLst>
      <p:ext uri="{BB962C8B-B14F-4D97-AF65-F5344CB8AC3E}">
        <p14:creationId xmlns:p14="http://schemas.microsoft.com/office/powerpoint/2010/main" val="235700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3" grpId="0"/>
      <p:bldP spid="14" grpId="0"/>
      <p:bldP spid="15" grpId="0"/>
      <p:bldP spid="16" grpId="0"/>
      <p:bldP spid="17" grpId="0"/>
      <p:bldP spid="18" grpId="0"/>
      <p:bldP spid="19" grpId="0"/>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DE7DDCA-EDC2-8E4E-9AA8-799A90C41205}"/>
              </a:ext>
            </a:extLst>
          </p:cNvPr>
          <p:cNvSpPr txBox="1"/>
          <p:nvPr/>
        </p:nvSpPr>
        <p:spPr>
          <a:xfrm>
            <a:off x="0" y="703753"/>
            <a:ext cx="9143999" cy="523220"/>
          </a:xfrm>
          <a:prstGeom prst="rect">
            <a:avLst/>
          </a:prstGeom>
          <a:noFill/>
        </p:spPr>
        <p:txBody>
          <a:bodyPr wrap="square" rtlCol="0">
            <a:spAutoFit/>
          </a:bodyPr>
          <a:lstStyle/>
          <a:p>
            <a:pPr algn="ctr"/>
            <a:r>
              <a:rPr lang="fr-FR" sz="2800" b="1" dirty="0"/>
              <a:t>La première femme verbicruciste</a:t>
            </a:r>
          </a:p>
        </p:txBody>
      </p:sp>
      <p:sp>
        <p:nvSpPr>
          <p:cNvPr id="3" name="Rectangle 2">
            <a:extLst>
              <a:ext uri="{FF2B5EF4-FFF2-40B4-BE49-F238E27FC236}">
                <a16:creationId xmlns:a16="http://schemas.microsoft.com/office/drawing/2014/main" id="{8005E2A4-03E6-EF47-9977-27E586F2D844}"/>
              </a:ext>
            </a:extLst>
          </p:cNvPr>
          <p:cNvSpPr/>
          <p:nvPr/>
        </p:nvSpPr>
        <p:spPr>
          <a:xfrm>
            <a:off x="0" y="1246880"/>
            <a:ext cx="9143999" cy="523220"/>
          </a:xfrm>
          <a:prstGeom prst="rect">
            <a:avLst/>
          </a:prstGeom>
        </p:spPr>
        <p:txBody>
          <a:bodyPr wrap="square">
            <a:spAutoFit/>
          </a:bodyPr>
          <a:lstStyle/>
          <a:p>
            <a:pPr algn="ctr"/>
            <a:r>
              <a:rPr lang="fr-FR" sz="2800" b="1" dirty="0">
                <a:solidFill>
                  <a:schemeClr val="bg1"/>
                </a:solidFill>
                <a:latin typeface="roboto_condensed"/>
              </a:rPr>
              <a:t>Mademoiselle Renée David</a:t>
            </a:r>
            <a:endParaRPr lang="fr-FR" sz="2800" b="0" i="0" dirty="0">
              <a:solidFill>
                <a:schemeClr val="bg1"/>
              </a:solidFill>
              <a:effectLst/>
              <a:latin typeface="roboto_condensed"/>
            </a:endParaRPr>
          </a:p>
        </p:txBody>
      </p:sp>
      <p:sp>
        <p:nvSpPr>
          <p:cNvPr id="7" name="ZoneTexte 6">
            <a:extLst>
              <a:ext uri="{FF2B5EF4-FFF2-40B4-BE49-F238E27FC236}">
                <a16:creationId xmlns:a16="http://schemas.microsoft.com/office/drawing/2014/main" id="{D5666811-FD14-9F4F-97AF-B62E41A7EF28}"/>
              </a:ext>
            </a:extLst>
          </p:cNvPr>
          <p:cNvSpPr txBox="1"/>
          <p:nvPr/>
        </p:nvSpPr>
        <p:spPr>
          <a:xfrm>
            <a:off x="268831" y="1801927"/>
            <a:ext cx="6140862" cy="830997"/>
          </a:xfrm>
          <a:prstGeom prst="rect">
            <a:avLst/>
          </a:prstGeom>
          <a:noFill/>
        </p:spPr>
        <p:txBody>
          <a:bodyPr wrap="square" rtlCol="0">
            <a:spAutoFit/>
          </a:bodyPr>
          <a:lstStyle/>
          <a:p>
            <a:r>
              <a:rPr lang="fr-FR" sz="2400" b="1" dirty="0"/>
              <a:t>Adversaire sous-estimé</a:t>
            </a:r>
          </a:p>
          <a:p>
            <a:r>
              <a:rPr lang="fr-FR" sz="2400" b="1" dirty="0"/>
              <a:t>Assura le triomphe du piano</a:t>
            </a:r>
          </a:p>
        </p:txBody>
      </p:sp>
      <p:sp>
        <p:nvSpPr>
          <p:cNvPr id="8" name="ZoneTexte 7">
            <a:extLst>
              <a:ext uri="{FF2B5EF4-FFF2-40B4-BE49-F238E27FC236}">
                <a16:creationId xmlns:a16="http://schemas.microsoft.com/office/drawing/2014/main" id="{63F241FC-22D1-C648-AC18-31355C9EAA5A}"/>
              </a:ext>
            </a:extLst>
          </p:cNvPr>
          <p:cNvSpPr txBox="1"/>
          <p:nvPr/>
        </p:nvSpPr>
        <p:spPr>
          <a:xfrm>
            <a:off x="6929771" y="1986592"/>
            <a:ext cx="2713220" cy="461665"/>
          </a:xfrm>
          <a:prstGeom prst="rect">
            <a:avLst/>
          </a:prstGeom>
          <a:noFill/>
          <a:ln>
            <a:noFill/>
          </a:ln>
        </p:spPr>
        <p:txBody>
          <a:bodyPr wrap="square" rtlCol="0">
            <a:spAutoFit/>
          </a:bodyPr>
          <a:lstStyle/>
          <a:p>
            <a:r>
              <a:rPr lang="fr-FR" sz="2400" b="1" dirty="0"/>
              <a:t>TORTUE</a:t>
            </a:r>
          </a:p>
        </p:txBody>
      </p:sp>
      <p:sp>
        <p:nvSpPr>
          <p:cNvPr id="11" name="ZoneTexte 10">
            <a:extLst>
              <a:ext uri="{FF2B5EF4-FFF2-40B4-BE49-F238E27FC236}">
                <a16:creationId xmlns:a16="http://schemas.microsoft.com/office/drawing/2014/main" id="{C6770C39-4406-A64A-B335-C2F718D98505}"/>
              </a:ext>
            </a:extLst>
          </p:cNvPr>
          <p:cNvSpPr txBox="1"/>
          <p:nvPr/>
        </p:nvSpPr>
        <p:spPr>
          <a:xfrm>
            <a:off x="268831" y="2930849"/>
            <a:ext cx="5758031" cy="830997"/>
          </a:xfrm>
          <a:prstGeom prst="rect">
            <a:avLst/>
          </a:prstGeom>
          <a:noFill/>
        </p:spPr>
        <p:txBody>
          <a:bodyPr wrap="square" rtlCol="0">
            <a:spAutoFit/>
          </a:bodyPr>
          <a:lstStyle/>
          <a:p>
            <a:r>
              <a:rPr lang="fr-FR" sz="2400" b="1" dirty="0"/>
              <a:t>Conduit à la morgue</a:t>
            </a:r>
          </a:p>
          <a:p>
            <a:r>
              <a:rPr lang="fr-FR" sz="2400" b="1" dirty="0"/>
              <a:t>Gonfle bien des gourdes</a:t>
            </a:r>
          </a:p>
        </p:txBody>
      </p:sp>
      <p:sp>
        <p:nvSpPr>
          <p:cNvPr id="12" name="ZoneTexte 11">
            <a:extLst>
              <a:ext uri="{FF2B5EF4-FFF2-40B4-BE49-F238E27FC236}">
                <a16:creationId xmlns:a16="http://schemas.microsoft.com/office/drawing/2014/main" id="{6C162A64-2852-3B43-82E3-7D0121DB9972}"/>
              </a:ext>
            </a:extLst>
          </p:cNvPr>
          <p:cNvSpPr txBox="1"/>
          <p:nvPr/>
        </p:nvSpPr>
        <p:spPr>
          <a:xfrm>
            <a:off x="6929771" y="3115514"/>
            <a:ext cx="2733816" cy="461665"/>
          </a:xfrm>
          <a:prstGeom prst="rect">
            <a:avLst/>
          </a:prstGeom>
          <a:noFill/>
          <a:ln>
            <a:noFill/>
          </a:ln>
        </p:spPr>
        <p:txBody>
          <a:bodyPr wrap="square" rtlCol="0">
            <a:spAutoFit/>
          </a:bodyPr>
          <a:lstStyle/>
          <a:p>
            <a:r>
              <a:rPr lang="fr-FR" sz="2400" b="1" dirty="0"/>
              <a:t>SUPERBE</a:t>
            </a:r>
            <a:endParaRPr lang="fr-FR" sz="2400" dirty="0">
              <a:solidFill>
                <a:schemeClr val="bg1"/>
              </a:solidFill>
            </a:endParaRPr>
          </a:p>
        </p:txBody>
      </p:sp>
      <p:sp>
        <p:nvSpPr>
          <p:cNvPr id="15" name="ZoneTexte 14">
            <a:extLst>
              <a:ext uri="{FF2B5EF4-FFF2-40B4-BE49-F238E27FC236}">
                <a16:creationId xmlns:a16="http://schemas.microsoft.com/office/drawing/2014/main" id="{01150556-E030-6149-9B6F-8498E9AED106}"/>
              </a:ext>
            </a:extLst>
          </p:cNvPr>
          <p:cNvSpPr txBox="1"/>
          <p:nvPr/>
        </p:nvSpPr>
        <p:spPr>
          <a:xfrm>
            <a:off x="268831" y="4013663"/>
            <a:ext cx="7034794" cy="1200329"/>
          </a:xfrm>
          <a:prstGeom prst="rect">
            <a:avLst/>
          </a:prstGeom>
          <a:noFill/>
        </p:spPr>
        <p:txBody>
          <a:bodyPr wrap="square" rtlCol="0">
            <a:spAutoFit/>
          </a:bodyPr>
          <a:lstStyle/>
          <a:p>
            <a:r>
              <a:rPr lang="fr-FR" sz="2400" b="1" dirty="0"/>
              <a:t>Ils sont généralement desservis</a:t>
            </a:r>
          </a:p>
          <a:p>
            <a:r>
              <a:rPr lang="fr-FR" sz="2400" b="1" dirty="0"/>
              <a:t>par de mauvais sujets</a:t>
            </a:r>
          </a:p>
          <a:p>
            <a:r>
              <a:rPr lang="fr-FR" sz="2400" b="1" dirty="0"/>
              <a:t>Le destin des meilleurs est d’être dévorés</a:t>
            </a:r>
          </a:p>
        </p:txBody>
      </p:sp>
      <p:sp>
        <p:nvSpPr>
          <p:cNvPr id="16" name="ZoneTexte 15">
            <a:extLst>
              <a:ext uri="{FF2B5EF4-FFF2-40B4-BE49-F238E27FC236}">
                <a16:creationId xmlns:a16="http://schemas.microsoft.com/office/drawing/2014/main" id="{20B6E247-1DEB-F94E-AAA4-6220AEEF2A50}"/>
              </a:ext>
            </a:extLst>
          </p:cNvPr>
          <p:cNvSpPr txBox="1"/>
          <p:nvPr/>
        </p:nvSpPr>
        <p:spPr>
          <a:xfrm>
            <a:off x="6929771" y="4382994"/>
            <a:ext cx="2713221" cy="461665"/>
          </a:xfrm>
          <a:prstGeom prst="rect">
            <a:avLst/>
          </a:prstGeom>
          <a:noFill/>
          <a:ln>
            <a:noFill/>
          </a:ln>
        </p:spPr>
        <p:txBody>
          <a:bodyPr wrap="square" rtlCol="0">
            <a:spAutoFit/>
          </a:bodyPr>
          <a:lstStyle/>
          <a:p>
            <a:r>
              <a:rPr lang="fr-FR" sz="2400" b="1" dirty="0"/>
              <a:t>ÉCRIVAINS</a:t>
            </a:r>
            <a:endParaRPr lang="fr-FR" sz="2400" b="1" dirty="0">
              <a:solidFill>
                <a:schemeClr val="bg1"/>
              </a:solidFill>
            </a:endParaRPr>
          </a:p>
        </p:txBody>
      </p:sp>
      <p:sp>
        <p:nvSpPr>
          <p:cNvPr id="17" name="ZoneTexte 16">
            <a:extLst>
              <a:ext uri="{FF2B5EF4-FFF2-40B4-BE49-F238E27FC236}">
                <a16:creationId xmlns:a16="http://schemas.microsoft.com/office/drawing/2014/main" id="{3B4C2543-7BBA-7D47-87B4-D7D5FA888255}"/>
              </a:ext>
            </a:extLst>
          </p:cNvPr>
          <p:cNvSpPr txBox="1"/>
          <p:nvPr/>
        </p:nvSpPr>
        <p:spPr>
          <a:xfrm>
            <a:off x="268831" y="5339934"/>
            <a:ext cx="5799563" cy="830997"/>
          </a:xfrm>
          <a:prstGeom prst="rect">
            <a:avLst/>
          </a:prstGeom>
          <a:noFill/>
        </p:spPr>
        <p:txBody>
          <a:bodyPr wrap="square" rtlCol="0">
            <a:spAutoFit/>
          </a:bodyPr>
          <a:lstStyle/>
          <a:p>
            <a:r>
              <a:rPr lang="fr-FR" sz="2400" b="1" dirty="0"/>
              <a:t>Accident qui oblige à stopper</a:t>
            </a:r>
          </a:p>
          <a:p>
            <a:r>
              <a:rPr lang="fr-FR" sz="2400" b="1" dirty="0"/>
              <a:t>Demande une pièce</a:t>
            </a:r>
          </a:p>
        </p:txBody>
      </p:sp>
      <p:sp>
        <p:nvSpPr>
          <p:cNvPr id="18" name="ZoneTexte 17">
            <a:extLst>
              <a:ext uri="{FF2B5EF4-FFF2-40B4-BE49-F238E27FC236}">
                <a16:creationId xmlns:a16="http://schemas.microsoft.com/office/drawing/2014/main" id="{BC16DC74-C1FC-B944-934B-CCC06ADD43AD}"/>
              </a:ext>
            </a:extLst>
          </p:cNvPr>
          <p:cNvSpPr txBox="1"/>
          <p:nvPr/>
        </p:nvSpPr>
        <p:spPr>
          <a:xfrm>
            <a:off x="6929771" y="5495923"/>
            <a:ext cx="2713221" cy="461665"/>
          </a:xfrm>
          <a:prstGeom prst="rect">
            <a:avLst/>
          </a:prstGeom>
          <a:noFill/>
          <a:ln>
            <a:noFill/>
          </a:ln>
        </p:spPr>
        <p:txBody>
          <a:bodyPr wrap="square" rtlCol="0">
            <a:spAutoFit/>
          </a:bodyPr>
          <a:lstStyle/>
          <a:p>
            <a:r>
              <a:rPr lang="fr-FR" sz="2400" b="1" dirty="0"/>
              <a:t>ACCROC</a:t>
            </a:r>
            <a:endParaRPr lang="fr-FR" sz="2400" b="1" dirty="0">
              <a:solidFill>
                <a:schemeClr val="bg1"/>
              </a:solidFill>
            </a:endParaRPr>
          </a:p>
        </p:txBody>
      </p:sp>
      <p:sp>
        <p:nvSpPr>
          <p:cNvPr id="19" name="Rectangle 18">
            <a:extLst>
              <a:ext uri="{FF2B5EF4-FFF2-40B4-BE49-F238E27FC236}">
                <a16:creationId xmlns:a16="http://schemas.microsoft.com/office/drawing/2014/main" id="{BA3AC343-A5FE-A143-816B-7E9D9225B2B5}"/>
              </a:ext>
            </a:extLst>
          </p:cNvPr>
          <p:cNvSpPr/>
          <p:nvPr/>
        </p:nvSpPr>
        <p:spPr>
          <a:xfrm>
            <a:off x="1" y="303003"/>
            <a:ext cx="9143999" cy="523220"/>
          </a:xfrm>
          <a:prstGeom prst="rect">
            <a:avLst/>
          </a:prstGeom>
          <a:solidFill>
            <a:schemeClr val="tx1"/>
          </a:solidFill>
        </p:spPr>
        <p:txBody>
          <a:bodyPr wrap="square">
            <a:spAutoFit/>
          </a:bodyPr>
          <a:lstStyle/>
          <a:p>
            <a:pPr algn="ctr"/>
            <a:r>
              <a:rPr lang="fr-FR" sz="2800" b="1" i="0" dirty="0">
                <a:solidFill>
                  <a:schemeClr val="bg1"/>
                </a:solidFill>
                <a:effectLst/>
                <a:latin typeface="roboto_condensed"/>
              </a:rPr>
              <a:t>DEUX POUR UN</a:t>
            </a:r>
          </a:p>
        </p:txBody>
      </p:sp>
    </p:spTree>
    <p:extLst>
      <p:ext uri="{BB962C8B-B14F-4D97-AF65-F5344CB8AC3E}">
        <p14:creationId xmlns:p14="http://schemas.microsoft.com/office/powerpoint/2010/main" val="182958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5" grpId="0"/>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C5EA8A9-756F-FB46-A8E2-A60EDBEC76AA}"/>
              </a:ext>
            </a:extLst>
          </p:cNvPr>
          <p:cNvSpPr txBox="1"/>
          <p:nvPr/>
        </p:nvSpPr>
        <p:spPr>
          <a:xfrm>
            <a:off x="2690346" y="597875"/>
            <a:ext cx="4030847" cy="523220"/>
          </a:xfrm>
          <a:prstGeom prst="rect">
            <a:avLst/>
          </a:prstGeom>
          <a:noFill/>
        </p:spPr>
        <p:txBody>
          <a:bodyPr wrap="none" rtlCol="0">
            <a:spAutoFit/>
          </a:bodyPr>
          <a:lstStyle/>
          <a:p>
            <a:r>
              <a:rPr lang="fr-FR" sz="2800" b="1" dirty="0"/>
              <a:t>Que suggère la Toile ?</a:t>
            </a:r>
          </a:p>
        </p:txBody>
      </p:sp>
      <p:sp>
        <p:nvSpPr>
          <p:cNvPr id="11" name="ZoneTexte 10">
            <a:extLst>
              <a:ext uri="{FF2B5EF4-FFF2-40B4-BE49-F238E27FC236}">
                <a16:creationId xmlns:a16="http://schemas.microsoft.com/office/drawing/2014/main" id="{FB01EF42-67BF-2041-9012-477128495E35}"/>
              </a:ext>
            </a:extLst>
          </p:cNvPr>
          <p:cNvSpPr txBox="1"/>
          <p:nvPr/>
        </p:nvSpPr>
        <p:spPr>
          <a:xfrm>
            <a:off x="128644" y="3130512"/>
            <a:ext cx="4577125" cy="1015663"/>
          </a:xfrm>
          <a:prstGeom prst="rect">
            <a:avLst/>
          </a:prstGeom>
          <a:solidFill>
            <a:schemeClr val="tx1"/>
          </a:solidFill>
        </p:spPr>
        <p:txBody>
          <a:bodyPr wrap="square" rtlCol="0">
            <a:spAutoFit/>
          </a:bodyPr>
          <a:lstStyle/>
          <a:p>
            <a:pPr algn="ctr"/>
            <a:r>
              <a:rPr lang="fr-FR" sz="2000" b="1" dirty="0">
                <a:solidFill>
                  <a:srgbClr val="FF0000"/>
                </a:solidFill>
              </a:rPr>
              <a:t>Moteur de recherche de mots fléchés et mots croisés</a:t>
            </a:r>
          </a:p>
          <a:p>
            <a:r>
              <a:rPr lang="fr-FR" sz="2000" dirty="0" err="1">
                <a:solidFill>
                  <a:schemeClr val="bg1"/>
                </a:solidFill>
              </a:rPr>
              <a:t>www.fsolver.fr</a:t>
            </a:r>
            <a:r>
              <a:rPr lang="fr-FR" sz="2000" dirty="0">
                <a:solidFill>
                  <a:schemeClr val="bg1"/>
                </a:solidFill>
              </a:rPr>
              <a:t>/?</a:t>
            </a:r>
            <a:r>
              <a:rPr lang="fr-FR" sz="2000" b="1" dirty="0">
                <a:solidFill>
                  <a:schemeClr val="bg1"/>
                </a:solidFill>
              </a:rPr>
              <a:t>synonyme=FEMME</a:t>
            </a:r>
          </a:p>
        </p:txBody>
      </p:sp>
      <p:pic>
        <p:nvPicPr>
          <p:cNvPr id="4" name="Image 3">
            <a:extLst>
              <a:ext uri="{FF2B5EF4-FFF2-40B4-BE49-F238E27FC236}">
                <a16:creationId xmlns:a16="http://schemas.microsoft.com/office/drawing/2014/main" id="{9AFF563D-4F74-F34A-A546-C2F35E637B77}"/>
              </a:ext>
            </a:extLst>
          </p:cNvPr>
          <p:cNvPicPr>
            <a:picLocks noChangeAspect="1"/>
          </p:cNvPicPr>
          <p:nvPr/>
        </p:nvPicPr>
        <p:blipFill rotWithShape="1">
          <a:blip r:embed="rId2">
            <a:extLst>
              <a:ext uri="{28A0092B-C50C-407E-A947-70E740481C1C}">
                <a14:useLocalDpi xmlns:a14="http://schemas.microsoft.com/office/drawing/2010/main" val="0"/>
              </a:ext>
            </a:extLst>
          </a:blip>
          <a:srcRect t="7806" b="2936"/>
          <a:stretch/>
        </p:blipFill>
        <p:spPr>
          <a:xfrm>
            <a:off x="4803746" y="1078024"/>
            <a:ext cx="4328819" cy="5120640"/>
          </a:xfrm>
          <a:prstGeom prst="rect">
            <a:avLst/>
          </a:prstGeom>
        </p:spPr>
      </p:pic>
      <p:sp>
        <p:nvSpPr>
          <p:cNvPr id="6" name="Cadre 5">
            <a:extLst>
              <a:ext uri="{FF2B5EF4-FFF2-40B4-BE49-F238E27FC236}">
                <a16:creationId xmlns:a16="http://schemas.microsoft.com/office/drawing/2014/main" id="{83C0C2EF-2650-1749-AD6A-F96C1F703677}"/>
              </a:ext>
            </a:extLst>
          </p:cNvPr>
          <p:cNvSpPr/>
          <p:nvPr/>
        </p:nvSpPr>
        <p:spPr>
          <a:xfrm>
            <a:off x="4955399" y="2252590"/>
            <a:ext cx="1966262" cy="340139"/>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Cadre 6">
            <a:extLst>
              <a:ext uri="{FF2B5EF4-FFF2-40B4-BE49-F238E27FC236}">
                <a16:creationId xmlns:a16="http://schemas.microsoft.com/office/drawing/2014/main" id="{E306FFB5-6226-7645-A133-32B45E5974C1}"/>
              </a:ext>
            </a:extLst>
          </p:cNvPr>
          <p:cNvSpPr/>
          <p:nvPr/>
        </p:nvSpPr>
        <p:spPr>
          <a:xfrm>
            <a:off x="6968154" y="2600297"/>
            <a:ext cx="2002225" cy="432270"/>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ZoneTexte 7">
            <a:extLst>
              <a:ext uri="{FF2B5EF4-FFF2-40B4-BE49-F238E27FC236}">
                <a16:creationId xmlns:a16="http://schemas.microsoft.com/office/drawing/2014/main" id="{1E2B14ED-F329-674B-B6E9-49C7D6953AD6}"/>
              </a:ext>
            </a:extLst>
          </p:cNvPr>
          <p:cNvSpPr txBox="1"/>
          <p:nvPr/>
        </p:nvSpPr>
        <p:spPr>
          <a:xfrm>
            <a:off x="6676208" y="597875"/>
            <a:ext cx="2467792" cy="461665"/>
          </a:xfrm>
          <a:prstGeom prst="rect">
            <a:avLst/>
          </a:prstGeom>
          <a:solidFill>
            <a:srgbClr val="FFC000"/>
          </a:solidFill>
        </p:spPr>
        <p:txBody>
          <a:bodyPr wrap="square" rtlCol="0">
            <a:spAutoFit/>
          </a:bodyPr>
          <a:lstStyle/>
          <a:p>
            <a:pPr algn="ctr"/>
            <a:r>
              <a:rPr lang="fr-FR" sz="2400" b="1" dirty="0">
                <a:solidFill>
                  <a:schemeClr val="bg1"/>
                </a:solidFill>
              </a:rPr>
              <a:t>1</a:t>
            </a:r>
            <a:r>
              <a:rPr lang="fr-FR" sz="2400" b="1" baseline="30000" dirty="0">
                <a:solidFill>
                  <a:schemeClr val="bg1"/>
                </a:solidFill>
              </a:rPr>
              <a:t>ère</a:t>
            </a:r>
            <a:r>
              <a:rPr lang="fr-FR" sz="2400" b="1" dirty="0">
                <a:solidFill>
                  <a:schemeClr val="bg1"/>
                </a:solidFill>
              </a:rPr>
              <a:t> réponse</a:t>
            </a:r>
          </a:p>
        </p:txBody>
      </p:sp>
      <p:sp>
        <p:nvSpPr>
          <p:cNvPr id="9" name="ZoneTexte 8">
            <a:extLst>
              <a:ext uri="{FF2B5EF4-FFF2-40B4-BE49-F238E27FC236}">
                <a16:creationId xmlns:a16="http://schemas.microsoft.com/office/drawing/2014/main" id="{597583F7-B53B-4244-92C6-7E32AD6C9849}"/>
              </a:ext>
            </a:extLst>
          </p:cNvPr>
          <p:cNvSpPr txBox="1"/>
          <p:nvPr/>
        </p:nvSpPr>
        <p:spPr>
          <a:xfrm>
            <a:off x="153021" y="4992914"/>
            <a:ext cx="4552748" cy="400110"/>
          </a:xfrm>
          <a:prstGeom prst="rect">
            <a:avLst/>
          </a:prstGeom>
          <a:solidFill>
            <a:schemeClr val="tx1"/>
          </a:solidFill>
        </p:spPr>
        <p:txBody>
          <a:bodyPr wrap="square" rtlCol="0">
            <a:spAutoFit/>
          </a:bodyPr>
          <a:lstStyle/>
          <a:p>
            <a:pPr algn="r"/>
            <a:r>
              <a:rPr lang="fr-FR" sz="2000" b="1" i="1" dirty="0">
                <a:solidFill>
                  <a:srgbClr val="FF0000"/>
                </a:solidFill>
              </a:rPr>
              <a:t>24 réponses dont 2 masculines</a:t>
            </a:r>
            <a:endParaRPr lang="fr-FR" sz="2000" i="1" dirty="0">
              <a:solidFill>
                <a:srgbClr val="FF0000"/>
              </a:solidFill>
            </a:endParaRPr>
          </a:p>
        </p:txBody>
      </p:sp>
    </p:spTree>
    <p:extLst>
      <p:ext uri="{BB962C8B-B14F-4D97-AF65-F5344CB8AC3E}">
        <p14:creationId xmlns:p14="http://schemas.microsoft.com/office/powerpoint/2010/main" val="36886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DE7DDCA-EDC2-8E4E-9AA8-799A90C41205}"/>
              </a:ext>
            </a:extLst>
          </p:cNvPr>
          <p:cNvSpPr txBox="1"/>
          <p:nvPr/>
        </p:nvSpPr>
        <p:spPr>
          <a:xfrm>
            <a:off x="0" y="703753"/>
            <a:ext cx="9143999" cy="523220"/>
          </a:xfrm>
          <a:prstGeom prst="rect">
            <a:avLst/>
          </a:prstGeom>
          <a:noFill/>
        </p:spPr>
        <p:txBody>
          <a:bodyPr wrap="square" rtlCol="0">
            <a:spAutoFit/>
          </a:bodyPr>
          <a:lstStyle/>
          <a:p>
            <a:pPr algn="ctr"/>
            <a:r>
              <a:rPr lang="fr-FR" sz="2800" b="1" dirty="0"/>
              <a:t>La première femme verbicruciste</a:t>
            </a:r>
          </a:p>
        </p:txBody>
      </p:sp>
      <p:sp>
        <p:nvSpPr>
          <p:cNvPr id="6" name="Rectangle 5">
            <a:extLst>
              <a:ext uri="{FF2B5EF4-FFF2-40B4-BE49-F238E27FC236}">
                <a16:creationId xmlns:a16="http://schemas.microsoft.com/office/drawing/2014/main" id="{85E51D8F-0089-CB46-9B08-4D9825DE9F2B}"/>
              </a:ext>
            </a:extLst>
          </p:cNvPr>
          <p:cNvSpPr/>
          <p:nvPr/>
        </p:nvSpPr>
        <p:spPr>
          <a:xfrm>
            <a:off x="0" y="1246880"/>
            <a:ext cx="9143999" cy="523220"/>
          </a:xfrm>
          <a:prstGeom prst="rect">
            <a:avLst/>
          </a:prstGeom>
        </p:spPr>
        <p:txBody>
          <a:bodyPr wrap="square">
            <a:spAutoFit/>
          </a:bodyPr>
          <a:lstStyle/>
          <a:p>
            <a:pPr algn="ctr"/>
            <a:r>
              <a:rPr lang="fr-FR" sz="2800" b="1" dirty="0">
                <a:solidFill>
                  <a:schemeClr val="bg1"/>
                </a:solidFill>
                <a:latin typeface="roboto_condensed"/>
              </a:rPr>
              <a:t>Mademoiselle Renée David</a:t>
            </a:r>
            <a:endParaRPr lang="fr-FR" sz="2800" i="0" dirty="0">
              <a:solidFill>
                <a:schemeClr val="bg1"/>
              </a:solidFill>
              <a:effectLst/>
              <a:latin typeface="roboto_condensed"/>
            </a:endParaRPr>
          </a:p>
        </p:txBody>
      </p:sp>
      <p:sp>
        <p:nvSpPr>
          <p:cNvPr id="10" name="ZoneTexte 9">
            <a:extLst>
              <a:ext uri="{FF2B5EF4-FFF2-40B4-BE49-F238E27FC236}">
                <a16:creationId xmlns:a16="http://schemas.microsoft.com/office/drawing/2014/main" id="{16B53743-3D73-D842-80FB-3D77DC13C887}"/>
              </a:ext>
            </a:extLst>
          </p:cNvPr>
          <p:cNvSpPr txBox="1"/>
          <p:nvPr/>
        </p:nvSpPr>
        <p:spPr>
          <a:xfrm>
            <a:off x="268830" y="1940821"/>
            <a:ext cx="7277863" cy="461665"/>
          </a:xfrm>
          <a:prstGeom prst="rect">
            <a:avLst/>
          </a:prstGeom>
          <a:noFill/>
        </p:spPr>
        <p:txBody>
          <a:bodyPr wrap="square" rtlCol="0">
            <a:spAutoFit/>
          </a:bodyPr>
          <a:lstStyle/>
          <a:p>
            <a:r>
              <a:rPr lang="fr-FR" sz="2400" b="1" dirty="0"/>
              <a:t>Elle est appelée à faire souche avec un rejeton</a:t>
            </a:r>
          </a:p>
        </p:txBody>
      </p:sp>
      <p:sp>
        <p:nvSpPr>
          <p:cNvPr id="11" name="ZoneTexte 10">
            <a:extLst>
              <a:ext uri="{FF2B5EF4-FFF2-40B4-BE49-F238E27FC236}">
                <a16:creationId xmlns:a16="http://schemas.microsoft.com/office/drawing/2014/main" id="{9A4FB38F-4E70-1942-8F27-36855624BA7A}"/>
              </a:ext>
            </a:extLst>
          </p:cNvPr>
          <p:cNvSpPr txBox="1"/>
          <p:nvPr/>
        </p:nvSpPr>
        <p:spPr>
          <a:xfrm>
            <a:off x="7177531" y="1940821"/>
            <a:ext cx="2090954" cy="461665"/>
          </a:xfrm>
          <a:prstGeom prst="rect">
            <a:avLst/>
          </a:prstGeom>
          <a:noFill/>
          <a:ln>
            <a:noFill/>
          </a:ln>
        </p:spPr>
        <p:txBody>
          <a:bodyPr wrap="square" rtlCol="0">
            <a:spAutoFit/>
          </a:bodyPr>
          <a:lstStyle/>
          <a:p>
            <a:r>
              <a:rPr lang="fr-FR" sz="2400" b="1" dirty="0"/>
              <a:t>BRU</a:t>
            </a:r>
          </a:p>
        </p:txBody>
      </p:sp>
      <p:sp>
        <p:nvSpPr>
          <p:cNvPr id="12" name="ZoneTexte 11">
            <a:extLst>
              <a:ext uri="{FF2B5EF4-FFF2-40B4-BE49-F238E27FC236}">
                <a16:creationId xmlns:a16="http://schemas.microsoft.com/office/drawing/2014/main" id="{E86E2BA2-AD4F-4D49-928A-CFDECE4167F2}"/>
              </a:ext>
            </a:extLst>
          </p:cNvPr>
          <p:cNvSpPr txBox="1"/>
          <p:nvPr/>
        </p:nvSpPr>
        <p:spPr>
          <a:xfrm>
            <a:off x="268831" y="2686427"/>
            <a:ext cx="6409761" cy="461665"/>
          </a:xfrm>
          <a:prstGeom prst="rect">
            <a:avLst/>
          </a:prstGeom>
          <a:noFill/>
        </p:spPr>
        <p:txBody>
          <a:bodyPr wrap="square" rtlCol="0">
            <a:spAutoFit/>
          </a:bodyPr>
          <a:lstStyle/>
          <a:p>
            <a:r>
              <a:rPr lang="fr-FR" sz="2400" b="1" dirty="0"/>
              <a:t>Il justifie bien des concessions</a:t>
            </a:r>
            <a:endParaRPr lang="fr-FR" sz="2400" dirty="0"/>
          </a:p>
        </p:txBody>
      </p:sp>
      <p:sp>
        <p:nvSpPr>
          <p:cNvPr id="13" name="ZoneTexte 12">
            <a:extLst>
              <a:ext uri="{FF2B5EF4-FFF2-40B4-BE49-F238E27FC236}">
                <a16:creationId xmlns:a16="http://schemas.microsoft.com/office/drawing/2014/main" id="{886D2A67-3CA1-394B-9E94-106158AB466A}"/>
              </a:ext>
            </a:extLst>
          </p:cNvPr>
          <p:cNvSpPr txBox="1"/>
          <p:nvPr/>
        </p:nvSpPr>
        <p:spPr>
          <a:xfrm>
            <a:off x="7177531" y="2675931"/>
            <a:ext cx="2423463" cy="461665"/>
          </a:xfrm>
          <a:prstGeom prst="rect">
            <a:avLst/>
          </a:prstGeom>
          <a:noFill/>
          <a:ln>
            <a:noFill/>
          </a:ln>
        </p:spPr>
        <p:txBody>
          <a:bodyPr wrap="square" rtlCol="0">
            <a:spAutoFit/>
          </a:bodyPr>
          <a:lstStyle/>
          <a:p>
            <a:r>
              <a:rPr lang="fr-FR" sz="2400" b="1" dirty="0"/>
              <a:t>MORT</a:t>
            </a:r>
          </a:p>
        </p:txBody>
      </p:sp>
      <p:sp>
        <p:nvSpPr>
          <p:cNvPr id="14" name="ZoneTexte 13">
            <a:extLst>
              <a:ext uri="{FF2B5EF4-FFF2-40B4-BE49-F238E27FC236}">
                <a16:creationId xmlns:a16="http://schemas.microsoft.com/office/drawing/2014/main" id="{DC91E9AC-D0D5-5840-8B69-3C8961C9B919}"/>
              </a:ext>
            </a:extLst>
          </p:cNvPr>
          <p:cNvSpPr txBox="1"/>
          <p:nvPr/>
        </p:nvSpPr>
        <p:spPr>
          <a:xfrm>
            <a:off x="268831" y="3468332"/>
            <a:ext cx="6642482" cy="461665"/>
          </a:xfrm>
          <a:prstGeom prst="rect">
            <a:avLst/>
          </a:prstGeom>
          <a:noFill/>
        </p:spPr>
        <p:txBody>
          <a:bodyPr wrap="square" rtlCol="0">
            <a:spAutoFit/>
          </a:bodyPr>
          <a:lstStyle/>
          <a:p>
            <a:r>
              <a:rPr lang="fr-FR" sz="2400" b="1" dirty="0"/>
              <a:t>Personne qu’on habille facilement</a:t>
            </a:r>
          </a:p>
        </p:txBody>
      </p:sp>
      <p:sp>
        <p:nvSpPr>
          <p:cNvPr id="15" name="ZoneTexte 14">
            <a:extLst>
              <a:ext uri="{FF2B5EF4-FFF2-40B4-BE49-F238E27FC236}">
                <a16:creationId xmlns:a16="http://schemas.microsoft.com/office/drawing/2014/main" id="{C6D6CCBA-D676-194A-86FF-367A23BE2F53}"/>
              </a:ext>
            </a:extLst>
          </p:cNvPr>
          <p:cNvSpPr txBox="1"/>
          <p:nvPr/>
        </p:nvSpPr>
        <p:spPr>
          <a:xfrm>
            <a:off x="7177531" y="3468332"/>
            <a:ext cx="1941325" cy="461665"/>
          </a:xfrm>
          <a:prstGeom prst="rect">
            <a:avLst/>
          </a:prstGeom>
          <a:noFill/>
          <a:ln>
            <a:noFill/>
          </a:ln>
        </p:spPr>
        <p:txBody>
          <a:bodyPr wrap="square" rtlCol="0">
            <a:spAutoFit/>
          </a:bodyPr>
          <a:lstStyle/>
          <a:p>
            <a:r>
              <a:rPr lang="fr-FR" sz="2400" b="1" dirty="0"/>
              <a:t>ABSENT</a:t>
            </a:r>
            <a:endParaRPr lang="fr-FR" sz="2400" dirty="0"/>
          </a:p>
        </p:txBody>
      </p:sp>
      <p:sp>
        <p:nvSpPr>
          <p:cNvPr id="23" name="Rectangle 22">
            <a:extLst>
              <a:ext uri="{FF2B5EF4-FFF2-40B4-BE49-F238E27FC236}">
                <a16:creationId xmlns:a16="http://schemas.microsoft.com/office/drawing/2014/main" id="{20CB165C-AAB0-7E40-8F08-69462940635F}"/>
              </a:ext>
            </a:extLst>
          </p:cNvPr>
          <p:cNvSpPr/>
          <p:nvPr/>
        </p:nvSpPr>
        <p:spPr>
          <a:xfrm>
            <a:off x="1" y="303003"/>
            <a:ext cx="9143999" cy="523220"/>
          </a:xfrm>
          <a:prstGeom prst="rect">
            <a:avLst/>
          </a:prstGeom>
          <a:solidFill>
            <a:schemeClr val="tx1"/>
          </a:solidFill>
        </p:spPr>
        <p:txBody>
          <a:bodyPr wrap="square">
            <a:spAutoFit/>
          </a:bodyPr>
          <a:lstStyle/>
          <a:p>
            <a:pPr algn="ctr"/>
            <a:r>
              <a:rPr lang="fr-FR" sz="2800" b="1" i="0" dirty="0">
                <a:solidFill>
                  <a:schemeClr val="bg1"/>
                </a:solidFill>
                <a:effectLst/>
                <a:latin typeface="roboto_condensed"/>
              </a:rPr>
              <a:t>LEÇON D’HUMANITÉ	</a:t>
            </a:r>
          </a:p>
        </p:txBody>
      </p:sp>
      <p:sp>
        <p:nvSpPr>
          <p:cNvPr id="18" name="ZoneTexte 17">
            <a:extLst>
              <a:ext uri="{FF2B5EF4-FFF2-40B4-BE49-F238E27FC236}">
                <a16:creationId xmlns:a16="http://schemas.microsoft.com/office/drawing/2014/main" id="{9D559CFD-0CA2-4743-BD99-B8A79B31197F}"/>
              </a:ext>
            </a:extLst>
          </p:cNvPr>
          <p:cNvSpPr txBox="1"/>
          <p:nvPr/>
        </p:nvSpPr>
        <p:spPr>
          <a:xfrm>
            <a:off x="268831" y="4190762"/>
            <a:ext cx="6409761" cy="830997"/>
          </a:xfrm>
          <a:prstGeom prst="rect">
            <a:avLst/>
          </a:prstGeom>
          <a:noFill/>
        </p:spPr>
        <p:txBody>
          <a:bodyPr wrap="square" rtlCol="0">
            <a:spAutoFit/>
          </a:bodyPr>
          <a:lstStyle/>
          <a:p>
            <a:r>
              <a:rPr lang="fr-FR" sz="2400" b="1" dirty="0"/>
              <a:t>Suppose bien souvent une flamme entretenue hors du foyer</a:t>
            </a:r>
          </a:p>
        </p:txBody>
      </p:sp>
      <p:sp>
        <p:nvSpPr>
          <p:cNvPr id="19" name="ZoneTexte 18">
            <a:extLst>
              <a:ext uri="{FF2B5EF4-FFF2-40B4-BE49-F238E27FC236}">
                <a16:creationId xmlns:a16="http://schemas.microsoft.com/office/drawing/2014/main" id="{2A55D97D-8E7D-7A43-976C-C1FD741C1DA1}"/>
              </a:ext>
            </a:extLst>
          </p:cNvPr>
          <p:cNvSpPr txBox="1"/>
          <p:nvPr/>
        </p:nvSpPr>
        <p:spPr>
          <a:xfrm>
            <a:off x="7177531" y="4375427"/>
            <a:ext cx="2090954" cy="461665"/>
          </a:xfrm>
          <a:prstGeom prst="rect">
            <a:avLst/>
          </a:prstGeom>
          <a:noFill/>
          <a:ln>
            <a:noFill/>
          </a:ln>
        </p:spPr>
        <p:txBody>
          <a:bodyPr wrap="square" rtlCol="0">
            <a:spAutoFit/>
          </a:bodyPr>
          <a:lstStyle/>
          <a:p>
            <a:r>
              <a:rPr lang="fr-FR" sz="2400" b="1" dirty="0"/>
              <a:t>MAITRESSE	</a:t>
            </a:r>
          </a:p>
        </p:txBody>
      </p:sp>
      <p:sp>
        <p:nvSpPr>
          <p:cNvPr id="20" name="ZoneTexte 19">
            <a:extLst>
              <a:ext uri="{FF2B5EF4-FFF2-40B4-BE49-F238E27FC236}">
                <a16:creationId xmlns:a16="http://schemas.microsoft.com/office/drawing/2014/main" id="{A1CBD7A3-F886-5143-A86C-195C7EA5AF38}"/>
              </a:ext>
            </a:extLst>
          </p:cNvPr>
          <p:cNvSpPr txBox="1"/>
          <p:nvPr/>
        </p:nvSpPr>
        <p:spPr>
          <a:xfrm>
            <a:off x="268831" y="5385604"/>
            <a:ext cx="6642482" cy="461665"/>
          </a:xfrm>
          <a:prstGeom prst="rect">
            <a:avLst/>
          </a:prstGeom>
          <a:noFill/>
        </p:spPr>
        <p:txBody>
          <a:bodyPr wrap="square" rtlCol="0">
            <a:spAutoFit/>
          </a:bodyPr>
          <a:lstStyle/>
          <a:p>
            <a:r>
              <a:rPr lang="fr-FR" sz="2400" b="1" dirty="0"/>
              <a:t>Intervient quand tout est consommé</a:t>
            </a:r>
            <a:endParaRPr lang="fr-FR" sz="2400" dirty="0"/>
          </a:p>
        </p:txBody>
      </p:sp>
      <p:sp>
        <p:nvSpPr>
          <p:cNvPr id="21" name="ZoneTexte 20">
            <a:extLst>
              <a:ext uri="{FF2B5EF4-FFF2-40B4-BE49-F238E27FC236}">
                <a16:creationId xmlns:a16="http://schemas.microsoft.com/office/drawing/2014/main" id="{3698DF93-FA35-8D46-BFCC-FECDCBEA7746}"/>
              </a:ext>
            </a:extLst>
          </p:cNvPr>
          <p:cNvSpPr txBox="1"/>
          <p:nvPr/>
        </p:nvSpPr>
        <p:spPr>
          <a:xfrm>
            <a:off x="7177531" y="5385604"/>
            <a:ext cx="2423463" cy="461665"/>
          </a:xfrm>
          <a:prstGeom prst="rect">
            <a:avLst/>
          </a:prstGeom>
          <a:noFill/>
          <a:ln>
            <a:noFill/>
          </a:ln>
        </p:spPr>
        <p:txBody>
          <a:bodyPr wrap="square" rtlCol="0">
            <a:spAutoFit/>
          </a:bodyPr>
          <a:lstStyle/>
          <a:p>
            <a:r>
              <a:rPr lang="fr-FR" sz="2400" b="1" dirty="0"/>
              <a:t>GARÇON</a:t>
            </a:r>
            <a:endParaRPr lang="fr-FR" sz="2400" dirty="0"/>
          </a:p>
        </p:txBody>
      </p:sp>
    </p:spTree>
    <p:extLst>
      <p:ext uri="{BB962C8B-B14F-4D97-AF65-F5344CB8AC3E}">
        <p14:creationId xmlns:p14="http://schemas.microsoft.com/office/powerpoint/2010/main" val="327338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8" grpId="0"/>
      <p:bldP spid="19" grpId="0"/>
      <p:bldP spid="20"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C5EA8A9-756F-FB46-A8E2-A60EDBEC76AA}"/>
              </a:ext>
            </a:extLst>
          </p:cNvPr>
          <p:cNvSpPr txBox="1"/>
          <p:nvPr/>
        </p:nvSpPr>
        <p:spPr>
          <a:xfrm>
            <a:off x="1867301" y="2500715"/>
            <a:ext cx="3778791" cy="523220"/>
          </a:xfrm>
          <a:prstGeom prst="rect">
            <a:avLst/>
          </a:prstGeom>
          <a:noFill/>
        </p:spPr>
        <p:txBody>
          <a:bodyPr wrap="none" rtlCol="0">
            <a:spAutoFit/>
          </a:bodyPr>
          <a:lstStyle/>
          <a:p>
            <a:r>
              <a:rPr lang="fr-FR" sz="2800" dirty="0">
                <a:solidFill>
                  <a:schemeClr val="tx1">
                    <a:lumMod val="75000"/>
                  </a:schemeClr>
                </a:solidFill>
              </a:rPr>
              <a:t>Que suggère la Toile ?</a:t>
            </a:r>
          </a:p>
        </p:txBody>
      </p:sp>
      <p:sp>
        <p:nvSpPr>
          <p:cNvPr id="6" name="ZoneTexte 5">
            <a:extLst>
              <a:ext uri="{FF2B5EF4-FFF2-40B4-BE49-F238E27FC236}">
                <a16:creationId xmlns:a16="http://schemas.microsoft.com/office/drawing/2014/main" id="{E3303E88-A14A-CA4E-B20C-5EE6E1E05054}"/>
              </a:ext>
            </a:extLst>
          </p:cNvPr>
          <p:cNvSpPr txBox="1"/>
          <p:nvPr/>
        </p:nvSpPr>
        <p:spPr>
          <a:xfrm>
            <a:off x="1867301" y="3304178"/>
            <a:ext cx="5424883" cy="523220"/>
          </a:xfrm>
          <a:prstGeom prst="rect">
            <a:avLst/>
          </a:prstGeom>
          <a:noFill/>
        </p:spPr>
        <p:txBody>
          <a:bodyPr wrap="none" rtlCol="0">
            <a:spAutoFit/>
          </a:bodyPr>
          <a:lstStyle/>
          <a:p>
            <a:r>
              <a:rPr lang="fr-FR" sz="2800" dirty="0">
                <a:solidFill>
                  <a:schemeClr val="tx1">
                    <a:lumMod val="75000"/>
                  </a:schemeClr>
                </a:solidFill>
              </a:rPr>
              <a:t>La première femme verbicruciste</a:t>
            </a:r>
          </a:p>
        </p:txBody>
      </p:sp>
      <p:sp>
        <p:nvSpPr>
          <p:cNvPr id="7" name="ZoneTexte 6">
            <a:extLst>
              <a:ext uri="{FF2B5EF4-FFF2-40B4-BE49-F238E27FC236}">
                <a16:creationId xmlns:a16="http://schemas.microsoft.com/office/drawing/2014/main" id="{62241867-8BC0-3246-ABE3-09E1F942A7E1}"/>
              </a:ext>
            </a:extLst>
          </p:cNvPr>
          <p:cNvSpPr txBox="1"/>
          <p:nvPr/>
        </p:nvSpPr>
        <p:spPr>
          <a:xfrm>
            <a:off x="1867301" y="4184643"/>
            <a:ext cx="5511381" cy="523220"/>
          </a:xfrm>
          <a:prstGeom prst="rect">
            <a:avLst/>
          </a:prstGeom>
          <a:noFill/>
        </p:spPr>
        <p:txBody>
          <a:bodyPr wrap="none" rtlCol="0">
            <a:spAutoFit/>
          </a:bodyPr>
          <a:lstStyle/>
          <a:p>
            <a:r>
              <a:rPr lang="fr-FR" sz="2800" b="1" dirty="0"/>
              <a:t>La femme dans les définitions</a:t>
            </a:r>
          </a:p>
        </p:txBody>
      </p:sp>
      <p:sp>
        <p:nvSpPr>
          <p:cNvPr id="8" name="ZoneTexte 7">
            <a:extLst>
              <a:ext uri="{FF2B5EF4-FFF2-40B4-BE49-F238E27FC236}">
                <a16:creationId xmlns:a16="http://schemas.microsoft.com/office/drawing/2014/main" id="{7F598FD8-B822-4A44-8659-C25B83A4118A}"/>
              </a:ext>
            </a:extLst>
          </p:cNvPr>
          <p:cNvSpPr txBox="1"/>
          <p:nvPr/>
        </p:nvSpPr>
        <p:spPr>
          <a:xfrm>
            <a:off x="0" y="798896"/>
            <a:ext cx="9143999" cy="523220"/>
          </a:xfrm>
          <a:prstGeom prst="rect">
            <a:avLst/>
          </a:prstGeom>
          <a:solidFill>
            <a:schemeClr val="tx1"/>
          </a:solidFill>
        </p:spPr>
        <p:txBody>
          <a:bodyPr wrap="square" rtlCol="0">
            <a:spAutoFit/>
          </a:bodyPr>
          <a:lstStyle/>
          <a:p>
            <a:pPr algn="ctr"/>
            <a:r>
              <a:rPr lang="fr-FR" sz="2800" b="1" dirty="0">
                <a:solidFill>
                  <a:schemeClr val="bg1"/>
                </a:solidFill>
              </a:rPr>
              <a:t>Les mots croisés et les femmes</a:t>
            </a:r>
          </a:p>
        </p:txBody>
      </p:sp>
    </p:spTree>
    <p:extLst>
      <p:ext uri="{BB962C8B-B14F-4D97-AF65-F5344CB8AC3E}">
        <p14:creationId xmlns:p14="http://schemas.microsoft.com/office/powerpoint/2010/main" val="1330134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C5EA8A9-756F-FB46-A8E2-A60EDBEC76AA}"/>
              </a:ext>
            </a:extLst>
          </p:cNvPr>
          <p:cNvSpPr txBox="1"/>
          <p:nvPr/>
        </p:nvSpPr>
        <p:spPr>
          <a:xfrm>
            <a:off x="0" y="703753"/>
            <a:ext cx="9143999" cy="523220"/>
          </a:xfrm>
          <a:prstGeom prst="rect">
            <a:avLst/>
          </a:prstGeom>
          <a:noFill/>
        </p:spPr>
        <p:txBody>
          <a:bodyPr wrap="square" rtlCol="0">
            <a:spAutoFit/>
          </a:bodyPr>
          <a:lstStyle/>
          <a:p>
            <a:pPr algn="ctr"/>
            <a:r>
              <a:rPr lang="fr-FR" sz="2800" b="1" dirty="0"/>
              <a:t>La femme dans les définitions</a:t>
            </a:r>
          </a:p>
        </p:txBody>
      </p:sp>
      <p:sp>
        <p:nvSpPr>
          <p:cNvPr id="6" name="ZoneTexte 5">
            <a:extLst>
              <a:ext uri="{FF2B5EF4-FFF2-40B4-BE49-F238E27FC236}">
                <a16:creationId xmlns:a16="http://schemas.microsoft.com/office/drawing/2014/main" id="{8E3EF240-844F-DF47-9BD0-568E7871B26D}"/>
              </a:ext>
            </a:extLst>
          </p:cNvPr>
          <p:cNvSpPr txBox="1"/>
          <p:nvPr/>
        </p:nvSpPr>
        <p:spPr>
          <a:xfrm>
            <a:off x="269319" y="1510382"/>
            <a:ext cx="5800198" cy="461665"/>
          </a:xfrm>
          <a:prstGeom prst="rect">
            <a:avLst/>
          </a:prstGeom>
          <a:noFill/>
        </p:spPr>
        <p:txBody>
          <a:bodyPr wrap="square" rtlCol="0">
            <a:spAutoFit/>
          </a:bodyPr>
          <a:lstStyle/>
          <a:p>
            <a:r>
              <a:rPr lang="fr-FR" sz="2400" b="1" dirty="0"/>
              <a:t>C'est une </a:t>
            </a:r>
            <a:r>
              <a:rPr lang="fr-FR" sz="2400" b="1" dirty="0">
                <a:solidFill>
                  <a:schemeClr val="bg1"/>
                </a:solidFill>
              </a:rPr>
              <a:t>femme</a:t>
            </a:r>
            <a:r>
              <a:rPr lang="fr-FR" sz="2400" b="1" dirty="0"/>
              <a:t> tout à fait charmante</a:t>
            </a:r>
          </a:p>
        </p:txBody>
      </p:sp>
      <p:sp>
        <p:nvSpPr>
          <p:cNvPr id="7" name="ZoneTexte 6">
            <a:extLst>
              <a:ext uri="{FF2B5EF4-FFF2-40B4-BE49-F238E27FC236}">
                <a16:creationId xmlns:a16="http://schemas.microsoft.com/office/drawing/2014/main" id="{BB9EC25B-F033-4A4A-90A9-20852F23C5E7}"/>
              </a:ext>
            </a:extLst>
          </p:cNvPr>
          <p:cNvSpPr txBox="1"/>
          <p:nvPr/>
        </p:nvSpPr>
        <p:spPr>
          <a:xfrm>
            <a:off x="6430778" y="1496002"/>
            <a:ext cx="2650457" cy="769441"/>
          </a:xfrm>
          <a:prstGeom prst="rect">
            <a:avLst/>
          </a:prstGeom>
          <a:noFill/>
          <a:ln>
            <a:noFill/>
          </a:ln>
        </p:spPr>
        <p:txBody>
          <a:bodyPr wrap="square" rtlCol="0">
            <a:spAutoFit/>
          </a:bodyPr>
          <a:lstStyle/>
          <a:p>
            <a:r>
              <a:rPr lang="fr-FR" sz="2400" b="1" dirty="0">
                <a:solidFill>
                  <a:schemeClr val="bg1"/>
                </a:solidFill>
              </a:rPr>
              <a:t>FÉE </a:t>
            </a:r>
          </a:p>
          <a:p>
            <a:r>
              <a:rPr lang="fr-FR" sz="2000" b="1" i="1" dirty="0"/>
              <a:t>Jacques DRILLON</a:t>
            </a:r>
            <a:endParaRPr lang="fr-FR" sz="2000" i="1" dirty="0"/>
          </a:p>
        </p:txBody>
      </p:sp>
      <p:sp>
        <p:nvSpPr>
          <p:cNvPr id="14" name="ZoneTexte 13">
            <a:extLst>
              <a:ext uri="{FF2B5EF4-FFF2-40B4-BE49-F238E27FC236}">
                <a16:creationId xmlns:a16="http://schemas.microsoft.com/office/drawing/2014/main" id="{9FA39FB6-4D2C-894E-BD57-B25A456383CA}"/>
              </a:ext>
            </a:extLst>
          </p:cNvPr>
          <p:cNvSpPr txBox="1"/>
          <p:nvPr/>
        </p:nvSpPr>
        <p:spPr>
          <a:xfrm>
            <a:off x="269319" y="2351433"/>
            <a:ext cx="5799563" cy="461665"/>
          </a:xfrm>
          <a:prstGeom prst="rect">
            <a:avLst/>
          </a:prstGeom>
          <a:noFill/>
        </p:spPr>
        <p:txBody>
          <a:bodyPr wrap="square" rtlCol="0">
            <a:spAutoFit/>
          </a:bodyPr>
          <a:lstStyle/>
          <a:p>
            <a:r>
              <a:rPr lang="fr-FR" sz="2400" b="1" dirty="0"/>
              <a:t>Tromperies... de </a:t>
            </a:r>
            <a:r>
              <a:rPr lang="fr-FR" sz="2400" b="1" dirty="0">
                <a:solidFill>
                  <a:schemeClr val="bg1"/>
                </a:solidFill>
              </a:rPr>
              <a:t>femmes</a:t>
            </a:r>
            <a:r>
              <a:rPr lang="fr-FR" sz="2400" b="1" dirty="0"/>
              <a:t> très aimées ?</a:t>
            </a:r>
          </a:p>
        </p:txBody>
      </p:sp>
      <p:sp>
        <p:nvSpPr>
          <p:cNvPr id="15" name="ZoneTexte 14">
            <a:extLst>
              <a:ext uri="{FF2B5EF4-FFF2-40B4-BE49-F238E27FC236}">
                <a16:creationId xmlns:a16="http://schemas.microsoft.com/office/drawing/2014/main" id="{E753F759-2C20-1546-B8ED-B016F7C1BD34}"/>
              </a:ext>
            </a:extLst>
          </p:cNvPr>
          <p:cNvSpPr txBox="1"/>
          <p:nvPr/>
        </p:nvSpPr>
        <p:spPr>
          <a:xfrm>
            <a:off x="6430778" y="2351433"/>
            <a:ext cx="2713221" cy="1138773"/>
          </a:xfrm>
          <a:prstGeom prst="rect">
            <a:avLst/>
          </a:prstGeom>
          <a:noFill/>
          <a:ln>
            <a:noFill/>
          </a:ln>
        </p:spPr>
        <p:txBody>
          <a:bodyPr wrap="square" rtlCol="0">
            <a:spAutoFit/>
          </a:bodyPr>
          <a:lstStyle/>
          <a:p>
            <a:r>
              <a:rPr lang="fr-FR" sz="2400" b="1" dirty="0">
                <a:solidFill>
                  <a:schemeClr val="bg1"/>
                </a:solidFill>
              </a:rPr>
              <a:t>SUPERCHERIES</a:t>
            </a:r>
          </a:p>
          <a:p>
            <a:r>
              <a:rPr lang="fr-FR" sz="2400" b="1" dirty="0">
                <a:solidFill>
                  <a:schemeClr val="bg1"/>
                </a:solidFill>
              </a:rPr>
              <a:t>SUPER CHÉRIES</a:t>
            </a:r>
          </a:p>
          <a:p>
            <a:r>
              <a:rPr lang="fr-FR" sz="2000" b="1" i="1" dirty="0"/>
              <a:t>Georges PEREC</a:t>
            </a:r>
            <a:endParaRPr lang="fr-FR" sz="2400" b="1" dirty="0">
              <a:solidFill>
                <a:schemeClr val="bg1"/>
              </a:solidFill>
            </a:endParaRPr>
          </a:p>
        </p:txBody>
      </p:sp>
      <p:sp>
        <p:nvSpPr>
          <p:cNvPr id="13" name="ZoneTexte 12">
            <a:extLst>
              <a:ext uri="{FF2B5EF4-FFF2-40B4-BE49-F238E27FC236}">
                <a16:creationId xmlns:a16="http://schemas.microsoft.com/office/drawing/2014/main" id="{EF3903D7-4F62-8F43-B22B-105FFCF83E9C}"/>
              </a:ext>
            </a:extLst>
          </p:cNvPr>
          <p:cNvSpPr txBox="1"/>
          <p:nvPr/>
        </p:nvSpPr>
        <p:spPr>
          <a:xfrm>
            <a:off x="269319" y="3515265"/>
            <a:ext cx="5758031" cy="461665"/>
          </a:xfrm>
          <a:prstGeom prst="rect">
            <a:avLst/>
          </a:prstGeom>
          <a:noFill/>
        </p:spPr>
        <p:txBody>
          <a:bodyPr wrap="square" rtlCol="0">
            <a:spAutoFit/>
          </a:bodyPr>
          <a:lstStyle/>
          <a:p>
            <a:r>
              <a:rPr lang="fr-FR" sz="2400" b="1" dirty="0">
                <a:solidFill>
                  <a:schemeClr val="bg1"/>
                </a:solidFill>
              </a:rPr>
              <a:t>Femme</a:t>
            </a:r>
            <a:r>
              <a:rPr lang="fr-FR" sz="2400" b="1" dirty="0"/>
              <a:t> au foyer</a:t>
            </a:r>
          </a:p>
        </p:txBody>
      </p:sp>
      <p:sp>
        <p:nvSpPr>
          <p:cNvPr id="16" name="ZoneTexte 15">
            <a:extLst>
              <a:ext uri="{FF2B5EF4-FFF2-40B4-BE49-F238E27FC236}">
                <a16:creationId xmlns:a16="http://schemas.microsoft.com/office/drawing/2014/main" id="{69B40752-7B48-6941-A2C0-8439941F7A0A}"/>
              </a:ext>
            </a:extLst>
          </p:cNvPr>
          <p:cNvSpPr txBox="1"/>
          <p:nvPr/>
        </p:nvSpPr>
        <p:spPr>
          <a:xfrm>
            <a:off x="6430778" y="3525761"/>
            <a:ext cx="2562194" cy="769441"/>
          </a:xfrm>
          <a:prstGeom prst="rect">
            <a:avLst/>
          </a:prstGeom>
          <a:noFill/>
          <a:ln>
            <a:noFill/>
          </a:ln>
        </p:spPr>
        <p:txBody>
          <a:bodyPr wrap="square" rtlCol="0">
            <a:spAutoFit/>
          </a:bodyPr>
          <a:lstStyle/>
          <a:p>
            <a:r>
              <a:rPr lang="fr-FR" sz="2400" b="1" dirty="0">
                <a:solidFill>
                  <a:schemeClr val="bg1"/>
                </a:solidFill>
              </a:rPr>
              <a:t>JEANNE</a:t>
            </a:r>
          </a:p>
          <a:p>
            <a:r>
              <a:rPr lang="fr-FR" sz="2000" b="1" i="1" dirty="0"/>
              <a:t>Robert SCIPION</a:t>
            </a:r>
            <a:endParaRPr lang="fr-FR" sz="2000" i="1" dirty="0"/>
          </a:p>
        </p:txBody>
      </p:sp>
      <p:sp>
        <p:nvSpPr>
          <p:cNvPr id="20" name="ZoneTexte 19">
            <a:extLst>
              <a:ext uri="{FF2B5EF4-FFF2-40B4-BE49-F238E27FC236}">
                <a16:creationId xmlns:a16="http://schemas.microsoft.com/office/drawing/2014/main" id="{A5423ACD-4C0F-A348-94F7-1BD97D944C7A}"/>
              </a:ext>
            </a:extLst>
          </p:cNvPr>
          <p:cNvSpPr txBox="1"/>
          <p:nvPr/>
        </p:nvSpPr>
        <p:spPr>
          <a:xfrm>
            <a:off x="269319" y="4296296"/>
            <a:ext cx="5758031" cy="830997"/>
          </a:xfrm>
          <a:prstGeom prst="rect">
            <a:avLst/>
          </a:prstGeom>
          <a:noFill/>
        </p:spPr>
        <p:txBody>
          <a:bodyPr wrap="square" rtlCol="0">
            <a:spAutoFit/>
          </a:bodyPr>
          <a:lstStyle/>
          <a:p>
            <a:r>
              <a:rPr lang="fr-FR" sz="2400" b="1" dirty="0"/>
              <a:t>Des </a:t>
            </a:r>
            <a:r>
              <a:rPr lang="fr-FR" sz="2400" b="1" dirty="0">
                <a:solidFill>
                  <a:schemeClr val="bg1"/>
                </a:solidFill>
              </a:rPr>
              <a:t>femmes</a:t>
            </a:r>
            <a:r>
              <a:rPr lang="fr-FR" sz="2400" b="1" dirty="0"/>
              <a:t> qui passaient leur temps au coin du feu</a:t>
            </a:r>
          </a:p>
        </p:txBody>
      </p:sp>
      <p:sp>
        <p:nvSpPr>
          <p:cNvPr id="21" name="ZoneTexte 20">
            <a:extLst>
              <a:ext uri="{FF2B5EF4-FFF2-40B4-BE49-F238E27FC236}">
                <a16:creationId xmlns:a16="http://schemas.microsoft.com/office/drawing/2014/main" id="{C97167D8-EC9B-A048-9C60-45E537545190}"/>
              </a:ext>
            </a:extLst>
          </p:cNvPr>
          <p:cNvSpPr txBox="1"/>
          <p:nvPr/>
        </p:nvSpPr>
        <p:spPr>
          <a:xfrm>
            <a:off x="6430778" y="4311574"/>
            <a:ext cx="2562194" cy="769441"/>
          </a:xfrm>
          <a:prstGeom prst="rect">
            <a:avLst/>
          </a:prstGeom>
          <a:noFill/>
          <a:ln>
            <a:noFill/>
          </a:ln>
        </p:spPr>
        <p:txBody>
          <a:bodyPr wrap="square" rtlCol="0">
            <a:spAutoFit/>
          </a:bodyPr>
          <a:lstStyle/>
          <a:p>
            <a:r>
              <a:rPr lang="fr-FR" sz="2400" b="1" dirty="0">
                <a:solidFill>
                  <a:schemeClr val="bg1"/>
                </a:solidFill>
              </a:rPr>
              <a:t>VESTALES</a:t>
            </a:r>
          </a:p>
          <a:p>
            <a:r>
              <a:rPr lang="fr-FR" sz="2000" b="1" i="1" dirty="0"/>
              <a:t>Tristan BERNARD</a:t>
            </a:r>
            <a:endParaRPr lang="fr-FR" sz="2000" i="1" dirty="0"/>
          </a:p>
        </p:txBody>
      </p:sp>
      <p:sp>
        <p:nvSpPr>
          <p:cNvPr id="25" name="ZoneTexte 24">
            <a:extLst>
              <a:ext uri="{FF2B5EF4-FFF2-40B4-BE49-F238E27FC236}">
                <a16:creationId xmlns:a16="http://schemas.microsoft.com/office/drawing/2014/main" id="{9D203CC7-B67F-AF49-83E3-0DC3CFB45636}"/>
              </a:ext>
            </a:extLst>
          </p:cNvPr>
          <p:cNvSpPr txBox="1"/>
          <p:nvPr/>
        </p:nvSpPr>
        <p:spPr>
          <a:xfrm>
            <a:off x="269319" y="5278790"/>
            <a:ext cx="5758031" cy="461665"/>
          </a:xfrm>
          <a:prstGeom prst="rect">
            <a:avLst/>
          </a:prstGeom>
          <a:noFill/>
        </p:spPr>
        <p:txBody>
          <a:bodyPr wrap="square" rtlCol="0">
            <a:spAutoFit/>
          </a:bodyPr>
          <a:lstStyle/>
          <a:p>
            <a:r>
              <a:rPr lang="fr-FR" sz="2400" b="1" dirty="0">
                <a:solidFill>
                  <a:schemeClr val="bg1"/>
                </a:solidFill>
              </a:rPr>
              <a:t>Femme</a:t>
            </a:r>
            <a:r>
              <a:rPr lang="fr-FR" sz="2400" b="1" dirty="0"/>
              <a:t> de main</a:t>
            </a:r>
          </a:p>
        </p:txBody>
      </p:sp>
      <p:sp>
        <p:nvSpPr>
          <p:cNvPr id="26" name="ZoneTexte 25">
            <a:extLst>
              <a:ext uri="{FF2B5EF4-FFF2-40B4-BE49-F238E27FC236}">
                <a16:creationId xmlns:a16="http://schemas.microsoft.com/office/drawing/2014/main" id="{00D49A7D-2EFA-BC4B-A3C9-DBDDECEC7054}"/>
              </a:ext>
            </a:extLst>
          </p:cNvPr>
          <p:cNvSpPr txBox="1"/>
          <p:nvPr/>
        </p:nvSpPr>
        <p:spPr>
          <a:xfrm>
            <a:off x="6451862" y="5278790"/>
            <a:ext cx="2562194" cy="769441"/>
          </a:xfrm>
          <a:prstGeom prst="rect">
            <a:avLst/>
          </a:prstGeom>
          <a:noFill/>
          <a:ln>
            <a:noFill/>
          </a:ln>
        </p:spPr>
        <p:txBody>
          <a:bodyPr wrap="square" rtlCol="0">
            <a:spAutoFit/>
          </a:bodyPr>
          <a:lstStyle/>
          <a:p>
            <a:r>
              <a:rPr lang="fr-FR" sz="2400" b="1" dirty="0">
                <a:solidFill>
                  <a:schemeClr val="bg1"/>
                </a:solidFill>
              </a:rPr>
              <a:t>MANUCURE</a:t>
            </a:r>
          </a:p>
          <a:p>
            <a:r>
              <a:rPr lang="fr-FR" sz="2000" b="1" i="1" dirty="0"/>
              <a:t>Michel LACLOS</a:t>
            </a:r>
            <a:endParaRPr lang="fr-FR" sz="2000" i="1" dirty="0"/>
          </a:p>
        </p:txBody>
      </p:sp>
      <p:sp>
        <p:nvSpPr>
          <p:cNvPr id="17" name="Rectangle 16">
            <a:extLst>
              <a:ext uri="{FF2B5EF4-FFF2-40B4-BE49-F238E27FC236}">
                <a16:creationId xmlns:a16="http://schemas.microsoft.com/office/drawing/2014/main" id="{88339CC9-BDA8-E744-9FC3-8659A7ACD9BC}"/>
              </a:ext>
            </a:extLst>
          </p:cNvPr>
          <p:cNvSpPr/>
          <p:nvPr/>
        </p:nvSpPr>
        <p:spPr>
          <a:xfrm>
            <a:off x="1" y="303003"/>
            <a:ext cx="9143999" cy="523220"/>
          </a:xfrm>
          <a:prstGeom prst="rect">
            <a:avLst/>
          </a:prstGeom>
          <a:solidFill>
            <a:schemeClr val="tx1"/>
          </a:solidFill>
        </p:spPr>
        <p:txBody>
          <a:bodyPr wrap="square">
            <a:spAutoFit/>
          </a:bodyPr>
          <a:lstStyle/>
          <a:p>
            <a:pPr algn="ctr"/>
            <a:r>
              <a:rPr lang="fr-FR" sz="2800" b="1" i="0" dirty="0">
                <a:solidFill>
                  <a:schemeClr val="bg1"/>
                </a:solidFill>
                <a:effectLst/>
                <a:latin typeface="roboto_condensed"/>
              </a:rPr>
              <a:t>VERBICRUCISTES CÉLÈBRES</a:t>
            </a:r>
          </a:p>
        </p:txBody>
      </p:sp>
    </p:spTree>
    <p:extLst>
      <p:ext uri="{BB962C8B-B14F-4D97-AF65-F5344CB8AC3E}">
        <p14:creationId xmlns:p14="http://schemas.microsoft.com/office/powerpoint/2010/main" val="181541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P spid="15" grpId="0"/>
      <p:bldP spid="13" grpId="0"/>
      <p:bldP spid="16" grpId="0"/>
      <p:bldP spid="20" grpId="0"/>
      <p:bldP spid="21" grpId="0"/>
      <p:bldP spid="25" grpId="0"/>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C5EA8A9-756F-FB46-A8E2-A60EDBEC76AA}"/>
              </a:ext>
            </a:extLst>
          </p:cNvPr>
          <p:cNvSpPr txBox="1"/>
          <p:nvPr/>
        </p:nvSpPr>
        <p:spPr>
          <a:xfrm>
            <a:off x="0" y="703753"/>
            <a:ext cx="9143999" cy="523220"/>
          </a:xfrm>
          <a:prstGeom prst="rect">
            <a:avLst/>
          </a:prstGeom>
          <a:noFill/>
        </p:spPr>
        <p:txBody>
          <a:bodyPr wrap="square" rtlCol="0">
            <a:spAutoFit/>
          </a:bodyPr>
          <a:lstStyle/>
          <a:p>
            <a:pPr algn="ctr"/>
            <a:r>
              <a:rPr lang="fr-FR" sz="2800" b="1" dirty="0"/>
              <a:t>La femme dans les définitions</a:t>
            </a:r>
          </a:p>
        </p:txBody>
      </p:sp>
      <p:sp>
        <p:nvSpPr>
          <p:cNvPr id="10" name="ZoneTexte 9">
            <a:extLst>
              <a:ext uri="{FF2B5EF4-FFF2-40B4-BE49-F238E27FC236}">
                <a16:creationId xmlns:a16="http://schemas.microsoft.com/office/drawing/2014/main" id="{2FF14068-4D27-8D43-92B9-3E438912E756}"/>
              </a:ext>
            </a:extLst>
          </p:cNvPr>
          <p:cNvSpPr txBox="1"/>
          <p:nvPr/>
        </p:nvSpPr>
        <p:spPr>
          <a:xfrm>
            <a:off x="269319" y="1692808"/>
            <a:ext cx="5758031" cy="830997"/>
          </a:xfrm>
          <a:prstGeom prst="rect">
            <a:avLst/>
          </a:prstGeom>
          <a:noFill/>
        </p:spPr>
        <p:txBody>
          <a:bodyPr wrap="square" rtlCol="0">
            <a:spAutoFit/>
          </a:bodyPr>
          <a:lstStyle/>
          <a:p>
            <a:r>
              <a:rPr lang="fr-FR" sz="2400" b="1" dirty="0">
                <a:solidFill>
                  <a:schemeClr val="bg1"/>
                </a:solidFill>
              </a:rPr>
              <a:t>Femme</a:t>
            </a:r>
            <a:r>
              <a:rPr lang="fr-FR" sz="2400" b="1" dirty="0"/>
              <a:t> qui peut connaître des problèmes d'érection !</a:t>
            </a:r>
          </a:p>
        </p:txBody>
      </p:sp>
      <p:sp>
        <p:nvSpPr>
          <p:cNvPr id="11" name="ZoneTexte 10">
            <a:extLst>
              <a:ext uri="{FF2B5EF4-FFF2-40B4-BE49-F238E27FC236}">
                <a16:creationId xmlns:a16="http://schemas.microsoft.com/office/drawing/2014/main" id="{A47E3AAF-F35F-D644-8C21-B37687725182}"/>
              </a:ext>
            </a:extLst>
          </p:cNvPr>
          <p:cNvSpPr txBox="1"/>
          <p:nvPr/>
        </p:nvSpPr>
        <p:spPr>
          <a:xfrm>
            <a:off x="6712129" y="1877473"/>
            <a:ext cx="2562194" cy="461665"/>
          </a:xfrm>
          <a:prstGeom prst="rect">
            <a:avLst/>
          </a:prstGeom>
          <a:noFill/>
          <a:ln>
            <a:noFill/>
          </a:ln>
        </p:spPr>
        <p:txBody>
          <a:bodyPr wrap="square" rtlCol="0">
            <a:spAutoFit/>
          </a:bodyPr>
          <a:lstStyle/>
          <a:p>
            <a:r>
              <a:rPr lang="fr-FR" sz="2400" b="1" dirty="0"/>
              <a:t>ARCHITECTE</a:t>
            </a:r>
          </a:p>
        </p:txBody>
      </p:sp>
      <p:sp>
        <p:nvSpPr>
          <p:cNvPr id="12" name="ZoneTexte 11">
            <a:extLst>
              <a:ext uri="{FF2B5EF4-FFF2-40B4-BE49-F238E27FC236}">
                <a16:creationId xmlns:a16="http://schemas.microsoft.com/office/drawing/2014/main" id="{9D49BACA-B2CF-E14D-BAFF-E7EE9EECFE64}"/>
              </a:ext>
            </a:extLst>
          </p:cNvPr>
          <p:cNvSpPr txBox="1"/>
          <p:nvPr/>
        </p:nvSpPr>
        <p:spPr>
          <a:xfrm>
            <a:off x="269319" y="2775996"/>
            <a:ext cx="5758031" cy="461665"/>
          </a:xfrm>
          <a:prstGeom prst="rect">
            <a:avLst/>
          </a:prstGeom>
          <a:noFill/>
        </p:spPr>
        <p:txBody>
          <a:bodyPr wrap="square" rtlCol="0">
            <a:spAutoFit/>
          </a:bodyPr>
          <a:lstStyle/>
          <a:p>
            <a:r>
              <a:rPr lang="fr-FR" sz="2400" b="1" dirty="0"/>
              <a:t>Célèbre </a:t>
            </a:r>
            <a:r>
              <a:rPr lang="fr-FR" sz="2400" b="1" dirty="0">
                <a:solidFill>
                  <a:schemeClr val="bg1"/>
                </a:solidFill>
              </a:rPr>
              <a:t>femme</a:t>
            </a:r>
            <a:r>
              <a:rPr lang="fr-FR" sz="2400" b="1" dirty="0"/>
              <a:t> deux lettres</a:t>
            </a:r>
          </a:p>
        </p:txBody>
      </p:sp>
      <p:sp>
        <p:nvSpPr>
          <p:cNvPr id="13" name="ZoneTexte 12">
            <a:extLst>
              <a:ext uri="{FF2B5EF4-FFF2-40B4-BE49-F238E27FC236}">
                <a16:creationId xmlns:a16="http://schemas.microsoft.com/office/drawing/2014/main" id="{025E54E6-00E4-0845-84BE-FCE0E2FF7677}"/>
              </a:ext>
            </a:extLst>
          </p:cNvPr>
          <p:cNvSpPr txBox="1"/>
          <p:nvPr/>
        </p:nvSpPr>
        <p:spPr>
          <a:xfrm>
            <a:off x="6712129" y="2791274"/>
            <a:ext cx="2562194" cy="461665"/>
          </a:xfrm>
          <a:prstGeom prst="rect">
            <a:avLst/>
          </a:prstGeom>
          <a:noFill/>
          <a:ln>
            <a:noFill/>
          </a:ln>
        </p:spPr>
        <p:txBody>
          <a:bodyPr wrap="square" rtlCol="0">
            <a:spAutoFit/>
          </a:bodyPr>
          <a:lstStyle/>
          <a:p>
            <a:r>
              <a:rPr lang="fr-FR" sz="2400" b="1" dirty="0"/>
              <a:t>IO</a:t>
            </a:r>
            <a:endParaRPr lang="fr-FR" sz="2400" dirty="0"/>
          </a:p>
        </p:txBody>
      </p:sp>
      <p:sp>
        <p:nvSpPr>
          <p:cNvPr id="14" name="ZoneTexte 13">
            <a:extLst>
              <a:ext uri="{FF2B5EF4-FFF2-40B4-BE49-F238E27FC236}">
                <a16:creationId xmlns:a16="http://schemas.microsoft.com/office/drawing/2014/main" id="{9FA39FB6-4D2C-894E-BD57-B25A456383CA}"/>
              </a:ext>
            </a:extLst>
          </p:cNvPr>
          <p:cNvSpPr txBox="1"/>
          <p:nvPr/>
        </p:nvSpPr>
        <p:spPr>
          <a:xfrm>
            <a:off x="269319" y="3648967"/>
            <a:ext cx="5799563" cy="461665"/>
          </a:xfrm>
          <a:prstGeom prst="rect">
            <a:avLst/>
          </a:prstGeom>
          <a:noFill/>
        </p:spPr>
        <p:txBody>
          <a:bodyPr wrap="square" rtlCol="0">
            <a:spAutoFit/>
          </a:bodyPr>
          <a:lstStyle/>
          <a:p>
            <a:r>
              <a:rPr lang="fr-FR" sz="2400" b="1" dirty="0"/>
              <a:t>Sa </a:t>
            </a:r>
            <a:r>
              <a:rPr lang="fr-FR" sz="2400" b="1" dirty="0">
                <a:solidFill>
                  <a:schemeClr val="bg1"/>
                </a:solidFill>
              </a:rPr>
              <a:t>femme</a:t>
            </a:r>
            <a:r>
              <a:rPr lang="fr-FR" sz="2400" b="1" dirty="0"/>
              <a:t> doit être chouette</a:t>
            </a:r>
          </a:p>
        </p:txBody>
      </p:sp>
      <p:sp>
        <p:nvSpPr>
          <p:cNvPr id="15" name="ZoneTexte 14">
            <a:extLst>
              <a:ext uri="{FF2B5EF4-FFF2-40B4-BE49-F238E27FC236}">
                <a16:creationId xmlns:a16="http://schemas.microsoft.com/office/drawing/2014/main" id="{E753F759-2C20-1546-B8ED-B016F7C1BD34}"/>
              </a:ext>
            </a:extLst>
          </p:cNvPr>
          <p:cNvSpPr txBox="1"/>
          <p:nvPr/>
        </p:nvSpPr>
        <p:spPr>
          <a:xfrm>
            <a:off x="6712130" y="3648967"/>
            <a:ext cx="2562194" cy="461665"/>
          </a:xfrm>
          <a:prstGeom prst="rect">
            <a:avLst/>
          </a:prstGeom>
          <a:noFill/>
          <a:ln>
            <a:noFill/>
          </a:ln>
        </p:spPr>
        <p:txBody>
          <a:bodyPr wrap="square" rtlCol="0">
            <a:spAutoFit/>
          </a:bodyPr>
          <a:lstStyle/>
          <a:p>
            <a:r>
              <a:rPr lang="fr-FR" sz="2400" b="1" dirty="0"/>
              <a:t>HULOT </a:t>
            </a:r>
            <a:r>
              <a:rPr lang="fr-FR" sz="2000" b="1" i="1" dirty="0"/>
              <a:t>Nicolas</a:t>
            </a:r>
            <a:endParaRPr lang="fr-FR" sz="2400" b="1" dirty="0"/>
          </a:p>
        </p:txBody>
      </p:sp>
      <p:sp>
        <p:nvSpPr>
          <p:cNvPr id="16" name="ZoneTexte 15">
            <a:extLst>
              <a:ext uri="{FF2B5EF4-FFF2-40B4-BE49-F238E27FC236}">
                <a16:creationId xmlns:a16="http://schemas.microsoft.com/office/drawing/2014/main" id="{DA1CE86A-AA20-D64D-89A1-D42EDCB68FFB}"/>
              </a:ext>
            </a:extLst>
          </p:cNvPr>
          <p:cNvSpPr txBox="1"/>
          <p:nvPr/>
        </p:nvSpPr>
        <p:spPr>
          <a:xfrm>
            <a:off x="269319" y="4482762"/>
            <a:ext cx="5758031" cy="461665"/>
          </a:xfrm>
          <a:prstGeom prst="rect">
            <a:avLst/>
          </a:prstGeom>
          <a:noFill/>
        </p:spPr>
        <p:txBody>
          <a:bodyPr wrap="square" rtlCol="0">
            <a:spAutoFit/>
          </a:bodyPr>
          <a:lstStyle/>
          <a:p>
            <a:r>
              <a:rPr lang="fr-FR" sz="2400" b="1" dirty="0">
                <a:solidFill>
                  <a:schemeClr val="bg1"/>
                </a:solidFill>
              </a:rPr>
              <a:t>Femme</a:t>
            </a:r>
            <a:r>
              <a:rPr lang="fr-FR" sz="2400" b="1" dirty="0"/>
              <a:t> victime d’une forte fièvre</a:t>
            </a:r>
          </a:p>
        </p:txBody>
      </p:sp>
      <p:sp>
        <p:nvSpPr>
          <p:cNvPr id="17" name="ZoneTexte 16">
            <a:extLst>
              <a:ext uri="{FF2B5EF4-FFF2-40B4-BE49-F238E27FC236}">
                <a16:creationId xmlns:a16="http://schemas.microsoft.com/office/drawing/2014/main" id="{11018116-CE8A-2748-A93C-D64764CB0BEB}"/>
              </a:ext>
            </a:extLst>
          </p:cNvPr>
          <p:cNvSpPr txBox="1"/>
          <p:nvPr/>
        </p:nvSpPr>
        <p:spPr>
          <a:xfrm>
            <a:off x="6712129" y="4482762"/>
            <a:ext cx="2562194" cy="461665"/>
          </a:xfrm>
          <a:prstGeom prst="rect">
            <a:avLst/>
          </a:prstGeom>
          <a:noFill/>
          <a:ln>
            <a:noFill/>
          </a:ln>
        </p:spPr>
        <p:txBody>
          <a:bodyPr wrap="square" rtlCol="0">
            <a:spAutoFit/>
          </a:bodyPr>
          <a:lstStyle/>
          <a:p>
            <a:r>
              <a:rPr lang="fr-FR" sz="2400" b="1" dirty="0"/>
              <a:t>ACHETEUSE</a:t>
            </a:r>
          </a:p>
        </p:txBody>
      </p:sp>
      <p:sp>
        <p:nvSpPr>
          <p:cNvPr id="19" name="ZoneTexte 18">
            <a:extLst>
              <a:ext uri="{FF2B5EF4-FFF2-40B4-BE49-F238E27FC236}">
                <a16:creationId xmlns:a16="http://schemas.microsoft.com/office/drawing/2014/main" id="{9A424B62-809E-A543-ADAA-3FABCD4C5B5D}"/>
              </a:ext>
            </a:extLst>
          </p:cNvPr>
          <p:cNvSpPr txBox="1"/>
          <p:nvPr/>
        </p:nvSpPr>
        <p:spPr>
          <a:xfrm>
            <a:off x="269319" y="5347948"/>
            <a:ext cx="6442810" cy="461665"/>
          </a:xfrm>
          <a:prstGeom prst="rect">
            <a:avLst/>
          </a:prstGeom>
          <a:noFill/>
        </p:spPr>
        <p:txBody>
          <a:bodyPr wrap="square" rtlCol="0">
            <a:spAutoFit/>
          </a:bodyPr>
          <a:lstStyle/>
          <a:p>
            <a:r>
              <a:rPr lang="fr-FR" sz="2400" b="1" dirty="0"/>
              <a:t>Ce qu'il peut être collant avec les </a:t>
            </a:r>
            <a:r>
              <a:rPr lang="fr-FR" sz="2400" b="1" dirty="0">
                <a:solidFill>
                  <a:schemeClr val="bg1"/>
                </a:solidFill>
              </a:rPr>
              <a:t>femmes</a:t>
            </a:r>
            <a:r>
              <a:rPr lang="fr-FR" sz="2400" b="1" dirty="0"/>
              <a:t> !</a:t>
            </a:r>
          </a:p>
        </p:txBody>
      </p:sp>
      <p:sp>
        <p:nvSpPr>
          <p:cNvPr id="22" name="ZoneTexte 21">
            <a:extLst>
              <a:ext uri="{FF2B5EF4-FFF2-40B4-BE49-F238E27FC236}">
                <a16:creationId xmlns:a16="http://schemas.microsoft.com/office/drawing/2014/main" id="{7A8F35C9-E5B2-2F4F-AB3D-59276E89EFDF}"/>
              </a:ext>
            </a:extLst>
          </p:cNvPr>
          <p:cNvSpPr txBox="1"/>
          <p:nvPr/>
        </p:nvSpPr>
        <p:spPr>
          <a:xfrm>
            <a:off x="6712129" y="5347948"/>
            <a:ext cx="2713221" cy="461665"/>
          </a:xfrm>
          <a:prstGeom prst="rect">
            <a:avLst/>
          </a:prstGeom>
          <a:noFill/>
          <a:ln>
            <a:noFill/>
          </a:ln>
        </p:spPr>
        <p:txBody>
          <a:bodyPr wrap="square" rtlCol="0">
            <a:spAutoFit/>
          </a:bodyPr>
          <a:lstStyle/>
          <a:p>
            <a:r>
              <a:rPr lang="fr-FR" sz="2400" b="1" dirty="0"/>
              <a:t>BAS</a:t>
            </a:r>
          </a:p>
        </p:txBody>
      </p:sp>
      <p:sp>
        <p:nvSpPr>
          <p:cNvPr id="20" name="Rectangle 19">
            <a:extLst>
              <a:ext uri="{FF2B5EF4-FFF2-40B4-BE49-F238E27FC236}">
                <a16:creationId xmlns:a16="http://schemas.microsoft.com/office/drawing/2014/main" id="{4F31DE9B-F18C-0346-90FB-B8C67F3CCC69}"/>
              </a:ext>
            </a:extLst>
          </p:cNvPr>
          <p:cNvSpPr/>
          <p:nvPr/>
        </p:nvSpPr>
        <p:spPr>
          <a:xfrm>
            <a:off x="1" y="303003"/>
            <a:ext cx="9143999" cy="523220"/>
          </a:xfrm>
          <a:prstGeom prst="rect">
            <a:avLst/>
          </a:prstGeom>
          <a:solidFill>
            <a:schemeClr val="tx1"/>
          </a:solidFill>
        </p:spPr>
        <p:txBody>
          <a:bodyPr wrap="square">
            <a:spAutoFit/>
          </a:bodyPr>
          <a:lstStyle/>
          <a:p>
            <a:pPr algn="ctr"/>
            <a:r>
              <a:rPr lang="fr-FR" sz="2800" b="1" dirty="0">
                <a:solidFill>
                  <a:schemeClr val="bg1"/>
                </a:solidFill>
              </a:rPr>
              <a:t>ADHÉRENTS À LA CROISÉE DES MOTS</a:t>
            </a:r>
            <a:endParaRPr lang="fr-FR" sz="2800" dirty="0">
              <a:solidFill>
                <a:schemeClr val="bg1"/>
              </a:solidFill>
            </a:endParaRPr>
          </a:p>
        </p:txBody>
      </p:sp>
    </p:spTree>
    <p:extLst>
      <p:ext uri="{BB962C8B-B14F-4D97-AF65-F5344CB8AC3E}">
        <p14:creationId xmlns:p14="http://schemas.microsoft.com/office/powerpoint/2010/main" val="361770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9" grpId="0"/>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C5EA8A9-756F-FB46-A8E2-A60EDBEC76AA}"/>
              </a:ext>
            </a:extLst>
          </p:cNvPr>
          <p:cNvSpPr txBox="1"/>
          <p:nvPr/>
        </p:nvSpPr>
        <p:spPr>
          <a:xfrm>
            <a:off x="0" y="703753"/>
            <a:ext cx="9143999" cy="523220"/>
          </a:xfrm>
          <a:prstGeom prst="rect">
            <a:avLst/>
          </a:prstGeom>
          <a:noFill/>
        </p:spPr>
        <p:txBody>
          <a:bodyPr wrap="square" rtlCol="0">
            <a:spAutoFit/>
          </a:bodyPr>
          <a:lstStyle/>
          <a:p>
            <a:pPr algn="ctr"/>
            <a:r>
              <a:rPr lang="fr-FR" sz="2800" b="1" dirty="0"/>
              <a:t>La femme dans les définitions</a:t>
            </a:r>
          </a:p>
        </p:txBody>
      </p:sp>
      <p:sp>
        <p:nvSpPr>
          <p:cNvPr id="10" name="ZoneTexte 9">
            <a:extLst>
              <a:ext uri="{FF2B5EF4-FFF2-40B4-BE49-F238E27FC236}">
                <a16:creationId xmlns:a16="http://schemas.microsoft.com/office/drawing/2014/main" id="{2FF14068-4D27-8D43-92B9-3E438912E756}"/>
              </a:ext>
            </a:extLst>
          </p:cNvPr>
          <p:cNvSpPr txBox="1"/>
          <p:nvPr/>
        </p:nvSpPr>
        <p:spPr>
          <a:xfrm>
            <a:off x="269319" y="1974160"/>
            <a:ext cx="5758031" cy="461665"/>
          </a:xfrm>
          <a:prstGeom prst="rect">
            <a:avLst/>
          </a:prstGeom>
          <a:noFill/>
        </p:spPr>
        <p:txBody>
          <a:bodyPr wrap="square" rtlCol="0">
            <a:spAutoFit/>
          </a:bodyPr>
          <a:lstStyle/>
          <a:p>
            <a:r>
              <a:rPr lang="fr-FR" sz="2400" b="1" dirty="0">
                <a:solidFill>
                  <a:schemeClr val="bg1"/>
                </a:solidFill>
              </a:rPr>
              <a:t>Femme</a:t>
            </a:r>
            <a:r>
              <a:rPr lang="fr-FR" sz="2400" b="1" dirty="0"/>
              <a:t> de chambre</a:t>
            </a:r>
          </a:p>
        </p:txBody>
      </p:sp>
      <p:sp>
        <p:nvSpPr>
          <p:cNvPr id="11" name="ZoneTexte 10">
            <a:extLst>
              <a:ext uri="{FF2B5EF4-FFF2-40B4-BE49-F238E27FC236}">
                <a16:creationId xmlns:a16="http://schemas.microsoft.com/office/drawing/2014/main" id="{A47E3AAF-F35F-D644-8C21-B37687725182}"/>
              </a:ext>
            </a:extLst>
          </p:cNvPr>
          <p:cNvSpPr txBox="1"/>
          <p:nvPr/>
        </p:nvSpPr>
        <p:spPr>
          <a:xfrm>
            <a:off x="6430776" y="1974160"/>
            <a:ext cx="2713223" cy="461665"/>
          </a:xfrm>
          <a:prstGeom prst="rect">
            <a:avLst/>
          </a:prstGeom>
          <a:noFill/>
          <a:ln>
            <a:noFill/>
          </a:ln>
        </p:spPr>
        <p:txBody>
          <a:bodyPr wrap="square" rtlCol="0">
            <a:spAutoFit/>
          </a:bodyPr>
          <a:lstStyle/>
          <a:p>
            <a:r>
              <a:rPr lang="fr-FR" sz="2400" b="1" dirty="0"/>
              <a:t>PHOTOGRAPHE</a:t>
            </a:r>
          </a:p>
        </p:txBody>
      </p:sp>
      <p:sp>
        <p:nvSpPr>
          <p:cNvPr id="12" name="ZoneTexte 11">
            <a:extLst>
              <a:ext uri="{FF2B5EF4-FFF2-40B4-BE49-F238E27FC236}">
                <a16:creationId xmlns:a16="http://schemas.microsoft.com/office/drawing/2014/main" id="{9D49BACA-B2CF-E14D-BAFF-E7EE9EECFE64}"/>
              </a:ext>
            </a:extLst>
          </p:cNvPr>
          <p:cNvSpPr txBox="1"/>
          <p:nvPr/>
        </p:nvSpPr>
        <p:spPr>
          <a:xfrm>
            <a:off x="269319" y="2881503"/>
            <a:ext cx="5758031" cy="461665"/>
          </a:xfrm>
          <a:prstGeom prst="rect">
            <a:avLst/>
          </a:prstGeom>
          <a:noFill/>
        </p:spPr>
        <p:txBody>
          <a:bodyPr wrap="square" rtlCol="0">
            <a:spAutoFit/>
          </a:bodyPr>
          <a:lstStyle/>
          <a:p>
            <a:r>
              <a:rPr lang="fr-FR" sz="2400" b="1" dirty="0">
                <a:solidFill>
                  <a:schemeClr val="bg1"/>
                </a:solidFill>
              </a:rPr>
              <a:t>Femme</a:t>
            </a:r>
            <a:r>
              <a:rPr lang="fr-FR" sz="2400" b="1" dirty="0"/>
              <a:t> de ménages</a:t>
            </a:r>
          </a:p>
        </p:txBody>
      </p:sp>
      <p:sp>
        <p:nvSpPr>
          <p:cNvPr id="13" name="ZoneTexte 12">
            <a:extLst>
              <a:ext uri="{FF2B5EF4-FFF2-40B4-BE49-F238E27FC236}">
                <a16:creationId xmlns:a16="http://schemas.microsoft.com/office/drawing/2014/main" id="{025E54E6-00E4-0845-84BE-FCE0E2FF7677}"/>
              </a:ext>
            </a:extLst>
          </p:cNvPr>
          <p:cNvSpPr txBox="1"/>
          <p:nvPr/>
        </p:nvSpPr>
        <p:spPr>
          <a:xfrm>
            <a:off x="6430777" y="2896781"/>
            <a:ext cx="2562194" cy="461665"/>
          </a:xfrm>
          <a:prstGeom prst="rect">
            <a:avLst/>
          </a:prstGeom>
          <a:noFill/>
          <a:ln>
            <a:noFill/>
          </a:ln>
        </p:spPr>
        <p:txBody>
          <a:bodyPr wrap="square" rtlCol="0">
            <a:spAutoFit/>
          </a:bodyPr>
          <a:lstStyle/>
          <a:p>
            <a:r>
              <a:rPr lang="fr-FR" sz="2400" b="1" dirty="0"/>
              <a:t>MARIEUSE</a:t>
            </a:r>
            <a:endParaRPr lang="fr-FR" sz="2400" dirty="0"/>
          </a:p>
        </p:txBody>
      </p:sp>
      <p:sp>
        <p:nvSpPr>
          <p:cNvPr id="14" name="ZoneTexte 13">
            <a:extLst>
              <a:ext uri="{FF2B5EF4-FFF2-40B4-BE49-F238E27FC236}">
                <a16:creationId xmlns:a16="http://schemas.microsoft.com/office/drawing/2014/main" id="{9FA39FB6-4D2C-894E-BD57-B25A456383CA}"/>
              </a:ext>
            </a:extLst>
          </p:cNvPr>
          <p:cNvSpPr txBox="1"/>
          <p:nvPr/>
        </p:nvSpPr>
        <p:spPr>
          <a:xfrm>
            <a:off x="269319" y="3848258"/>
            <a:ext cx="5799563" cy="461665"/>
          </a:xfrm>
          <a:prstGeom prst="rect">
            <a:avLst/>
          </a:prstGeom>
          <a:noFill/>
        </p:spPr>
        <p:txBody>
          <a:bodyPr wrap="square" rtlCol="0">
            <a:spAutoFit/>
          </a:bodyPr>
          <a:lstStyle/>
          <a:p>
            <a:r>
              <a:rPr lang="fr-FR" sz="2400" b="1" dirty="0"/>
              <a:t>Il a tout d’une </a:t>
            </a:r>
            <a:r>
              <a:rPr lang="fr-FR" sz="2400" b="1" dirty="0">
                <a:solidFill>
                  <a:schemeClr val="bg1"/>
                </a:solidFill>
              </a:rPr>
              <a:t>femme</a:t>
            </a:r>
          </a:p>
        </p:txBody>
      </p:sp>
      <p:sp>
        <p:nvSpPr>
          <p:cNvPr id="15" name="ZoneTexte 14">
            <a:extLst>
              <a:ext uri="{FF2B5EF4-FFF2-40B4-BE49-F238E27FC236}">
                <a16:creationId xmlns:a16="http://schemas.microsoft.com/office/drawing/2014/main" id="{E753F759-2C20-1546-B8ED-B016F7C1BD34}"/>
              </a:ext>
            </a:extLst>
          </p:cNvPr>
          <p:cNvSpPr txBox="1"/>
          <p:nvPr/>
        </p:nvSpPr>
        <p:spPr>
          <a:xfrm>
            <a:off x="6430777" y="3848258"/>
            <a:ext cx="2713221" cy="461665"/>
          </a:xfrm>
          <a:prstGeom prst="rect">
            <a:avLst/>
          </a:prstGeom>
          <a:noFill/>
          <a:ln>
            <a:noFill/>
          </a:ln>
        </p:spPr>
        <p:txBody>
          <a:bodyPr wrap="square" rtlCol="0">
            <a:spAutoFit/>
          </a:bodyPr>
          <a:lstStyle/>
          <a:p>
            <a:r>
              <a:rPr lang="fr-FR" sz="2400" b="1" dirty="0"/>
              <a:t>SAC À MAIN</a:t>
            </a:r>
          </a:p>
        </p:txBody>
      </p:sp>
      <p:sp>
        <p:nvSpPr>
          <p:cNvPr id="16" name="ZoneTexte 15">
            <a:extLst>
              <a:ext uri="{FF2B5EF4-FFF2-40B4-BE49-F238E27FC236}">
                <a16:creationId xmlns:a16="http://schemas.microsoft.com/office/drawing/2014/main" id="{DA1CE86A-AA20-D64D-89A1-D42EDCB68FFB}"/>
              </a:ext>
            </a:extLst>
          </p:cNvPr>
          <p:cNvSpPr txBox="1"/>
          <p:nvPr/>
        </p:nvSpPr>
        <p:spPr>
          <a:xfrm>
            <a:off x="269319" y="4786913"/>
            <a:ext cx="5758031" cy="461665"/>
          </a:xfrm>
          <a:prstGeom prst="rect">
            <a:avLst/>
          </a:prstGeom>
          <a:noFill/>
        </p:spPr>
        <p:txBody>
          <a:bodyPr wrap="square" rtlCol="0">
            <a:spAutoFit/>
          </a:bodyPr>
          <a:lstStyle/>
          <a:p>
            <a:r>
              <a:rPr lang="fr-FR" sz="2400" b="1" dirty="0">
                <a:solidFill>
                  <a:schemeClr val="bg1"/>
                </a:solidFill>
              </a:rPr>
              <a:t>Femme</a:t>
            </a:r>
            <a:r>
              <a:rPr lang="fr-FR" sz="2400" b="1" dirty="0"/>
              <a:t> de chambre</a:t>
            </a:r>
          </a:p>
        </p:txBody>
      </p:sp>
      <p:sp>
        <p:nvSpPr>
          <p:cNvPr id="17" name="ZoneTexte 16">
            <a:extLst>
              <a:ext uri="{FF2B5EF4-FFF2-40B4-BE49-F238E27FC236}">
                <a16:creationId xmlns:a16="http://schemas.microsoft.com/office/drawing/2014/main" id="{11018116-CE8A-2748-A93C-D64764CB0BEB}"/>
              </a:ext>
            </a:extLst>
          </p:cNvPr>
          <p:cNvSpPr txBox="1"/>
          <p:nvPr/>
        </p:nvSpPr>
        <p:spPr>
          <a:xfrm>
            <a:off x="6430777" y="4786913"/>
            <a:ext cx="2562194" cy="461665"/>
          </a:xfrm>
          <a:prstGeom prst="rect">
            <a:avLst/>
          </a:prstGeom>
          <a:noFill/>
          <a:ln>
            <a:noFill/>
          </a:ln>
        </p:spPr>
        <p:txBody>
          <a:bodyPr wrap="square" rtlCol="0">
            <a:spAutoFit/>
          </a:bodyPr>
          <a:lstStyle/>
          <a:p>
            <a:r>
              <a:rPr lang="fr-FR" sz="2400" b="1" dirty="0"/>
              <a:t>ÉCLUSIÈRE</a:t>
            </a:r>
          </a:p>
        </p:txBody>
      </p:sp>
      <p:sp>
        <p:nvSpPr>
          <p:cNvPr id="20" name="Rectangle 19">
            <a:extLst>
              <a:ext uri="{FF2B5EF4-FFF2-40B4-BE49-F238E27FC236}">
                <a16:creationId xmlns:a16="http://schemas.microsoft.com/office/drawing/2014/main" id="{38A2F068-4E16-5D49-BD2C-120C16C3B380}"/>
              </a:ext>
            </a:extLst>
          </p:cNvPr>
          <p:cNvSpPr/>
          <p:nvPr/>
        </p:nvSpPr>
        <p:spPr>
          <a:xfrm>
            <a:off x="1" y="303003"/>
            <a:ext cx="9143999" cy="523220"/>
          </a:xfrm>
          <a:prstGeom prst="rect">
            <a:avLst/>
          </a:prstGeom>
          <a:solidFill>
            <a:schemeClr val="tx1"/>
          </a:solidFill>
        </p:spPr>
        <p:txBody>
          <a:bodyPr wrap="square">
            <a:spAutoFit/>
          </a:bodyPr>
          <a:lstStyle/>
          <a:p>
            <a:pPr algn="ctr"/>
            <a:r>
              <a:rPr lang="fr-FR" sz="2800" b="1" dirty="0">
                <a:solidFill>
                  <a:schemeClr val="bg1"/>
                </a:solidFill>
              </a:rPr>
              <a:t>ADHÉRENTS À LA CROISÉE DES MOTS</a:t>
            </a:r>
            <a:endParaRPr lang="fr-FR" sz="2800" dirty="0">
              <a:solidFill>
                <a:schemeClr val="bg1"/>
              </a:solidFill>
            </a:endParaRPr>
          </a:p>
        </p:txBody>
      </p:sp>
      <p:sp>
        <p:nvSpPr>
          <p:cNvPr id="21" name="ZoneTexte 20">
            <a:extLst>
              <a:ext uri="{FF2B5EF4-FFF2-40B4-BE49-F238E27FC236}">
                <a16:creationId xmlns:a16="http://schemas.microsoft.com/office/drawing/2014/main" id="{D72C5887-7E65-FC40-ADB4-1A52109B7411}"/>
              </a:ext>
            </a:extLst>
          </p:cNvPr>
          <p:cNvSpPr txBox="1"/>
          <p:nvPr/>
        </p:nvSpPr>
        <p:spPr>
          <a:xfrm>
            <a:off x="3226987" y="5248578"/>
            <a:ext cx="5918608" cy="400110"/>
          </a:xfrm>
          <a:prstGeom prst="rect">
            <a:avLst/>
          </a:prstGeom>
          <a:noFill/>
        </p:spPr>
        <p:txBody>
          <a:bodyPr wrap="none" rtlCol="0">
            <a:spAutoFit/>
          </a:bodyPr>
          <a:lstStyle/>
          <a:p>
            <a:r>
              <a:rPr lang="fr-FR" sz="2000" b="1" dirty="0"/>
              <a:t>CHAMBRE</a:t>
            </a:r>
            <a:r>
              <a:rPr lang="fr-FR" sz="2000" dirty="0"/>
              <a:t> : </a:t>
            </a:r>
            <a:r>
              <a:rPr lang="fr-FR" sz="2000" b="1" dirty="0"/>
              <a:t>Espace entre deux portes d'écluse</a:t>
            </a:r>
          </a:p>
        </p:txBody>
      </p:sp>
    </p:spTree>
    <p:extLst>
      <p:ext uri="{BB962C8B-B14F-4D97-AF65-F5344CB8AC3E}">
        <p14:creationId xmlns:p14="http://schemas.microsoft.com/office/powerpoint/2010/main" val="341496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1"/>
      <p:bldP spid="21"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C5EA8A9-756F-FB46-A8E2-A60EDBEC76AA}"/>
              </a:ext>
            </a:extLst>
          </p:cNvPr>
          <p:cNvSpPr txBox="1"/>
          <p:nvPr/>
        </p:nvSpPr>
        <p:spPr>
          <a:xfrm>
            <a:off x="0" y="703753"/>
            <a:ext cx="9143999" cy="523220"/>
          </a:xfrm>
          <a:prstGeom prst="rect">
            <a:avLst/>
          </a:prstGeom>
          <a:noFill/>
        </p:spPr>
        <p:txBody>
          <a:bodyPr wrap="square" rtlCol="0">
            <a:spAutoFit/>
          </a:bodyPr>
          <a:lstStyle/>
          <a:p>
            <a:pPr algn="ctr"/>
            <a:r>
              <a:rPr lang="fr-FR" sz="2800" b="1" dirty="0"/>
              <a:t>La femme dans les définitions</a:t>
            </a:r>
          </a:p>
        </p:txBody>
      </p:sp>
      <p:sp>
        <p:nvSpPr>
          <p:cNvPr id="16" name="ZoneTexte 15">
            <a:extLst>
              <a:ext uri="{FF2B5EF4-FFF2-40B4-BE49-F238E27FC236}">
                <a16:creationId xmlns:a16="http://schemas.microsoft.com/office/drawing/2014/main" id="{DA1CE86A-AA20-D64D-89A1-D42EDCB68FFB}"/>
              </a:ext>
            </a:extLst>
          </p:cNvPr>
          <p:cNvSpPr txBox="1"/>
          <p:nvPr/>
        </p:nvSpPr>
        <p:spPr>
          <a:xfrm>
            <a:off x="269320" y="2737976"/>
            <a:ext cx="5758031" cy="830997"/>
          </a:xfrm>
          <a:prstGeom prst="rect">
            <a:avLst/>
          </a:prstGeom>
          <a:noFill/>
        </p:spPr>
        <p:txBody>
          <a:bodyPr wrap="square" rtlCol="0">
            <a:spAutoFit/>
          </a:bodyPr>
          <a:lstStyle/>
          <a:p>
            <a:r>
              <a:rPr lang="fr-FR" sz="2400" b="1" dirty="0"/>
              <a:t>Ouvrage qui compte </a:t>
            </a:r>
          </a:p>
          <a:p>
            <a:r>
              <a:rPr lang="fr-FR" sz="2400" b="1" dirty="0"/>
              <a:t>un grand nombre de colonnes</a:t>
            </a:r>
          </a:p>
        </p:txBody>
      </p:sp>
      <p:sp>
        <p:nvSpPr>
          <p:cNvPr id="17" name="ZoneTexte 16">
            <a:extLst>
              <a:ext uri="{FF2B5EF4-FFF2-40B4-BE49-F238E27FC236}">
                <a16:creationId xmlns:a16="http://schemas.microsoft.com/office/drawing/2014/main" id="{11018116-CE8A-2748-A93C-D64764CB0BEB}"/>
              </a:ext>
            </a:extLst>
          </p:cNvPr>
          <p:cNvSpPr txBox="1"/>
          <p:nvPr/>
        </p:nvSpPr>
        <p:spPr>
          <a:xfrm>
            <a:off x="6430778" y="2912874"/>
            <a:ext cx="2562194" cy="461665"/>
          </a:xfrm>
          <a:prstGeom prst="rect">
            <a:avLst/>
          </a:prstGeom>
          <a:noFill/>
          <a:ln>
            <a:noFill/>
          </a:ln>
        </p:spPr>
        <p:txBody>
          <a:bodyPr wrap="square" rtlCol="0">
            <a:spAutoFit/>
          </a:bodyPr>
          <a:lstStyle/>
          <a:p>
            <a:r>
              <a:rPr lang="fr-FR" sz="2400" b="1" dirty="0"/>
              <a:t>DICTIONNAIRE</a:t>
            </a:r>
          </a:p>
        </p:txBody>
      </p:sp>
      <p:sp>
        <p:nvSpPr>
          <p:cNvPr id="19" name="ZoneTexte 18">
            <a:extLst>
              <a:ext uri="{FF2B5EF4-FFF2-40B4-BE49-F238E27FC236}">
                <a16:creationId xmlns:a16="http://schemas.microsoft.com/office/drawing/2014/main" id="{9A424B62-809E-A543-ADAA-3FABCD4C5B5D}"/>
              </a:ext>
            </a:extLst>
          </p:cNvPr>
          <p:cNvSpPr txBox="1"/>
          <p:nvPr/>
        </p:nvSpPr>
        <p:spPr>
          <a:xfrm>
            <a:off x="269321" y="5002768"/>
            <a:ext cx="5799563" cy="461665"/>
          </a:xfrm>
          <a:prstGeom prst="rect">
            <a:avLst/>
          </a:prstGeom>
          <a:noFill/>
        </p:spPr>
        <p:txBody>
          <a:bodyPr wrap="square" rtlCol="0">
            <a:spAutoFit/>
          </a:bodyPr>
          <a:lstStyle/>
          <a:p>
            <a:r>
              <a:rPr lang="fr-FR" sz="2400" b="1" dirty="0"/>
              <a:t>En bas guette, rit quand on naît</a:t>
            </a:r>
          </a:p>
        </p:txBody>
      </p:sp>
      <p:sp>
        <p:nvSpPr>
          <p:cNvPr id="22" name="ZoneTexte 21">
            <a:extLst>
              <a:ext uri="{FF2B5EF4-FFF2-40B4-BE49-F238E27FC236}">
                <a16:creationId xmlns:a16="http://schemas.microsoft.com/office/drawing/2014/main" id="{7A8F35C9-E5B2-2F4F-AB3D-59276E89EFDF}"/>
              </a:ext>
            </a:extLst>
          </p:cNvPr>
          <p:cNvSpPr txBox="1"/>
          <p:nvPr/>
        </p:nvSpPr>
        <p:spPr>
          <a:xfrm>
            <a:off x="6430779" y="5002768"/>
            <a:ext cx="2713221" cy="461665"/>
          </a:xfrm>
          <a:prstGeom prst="rect">
            <a:avLst/>
          </a:prstGeom>
          <a:noFill/>
          <a:ln>
            <a:noFill/>
          </a:ln>
        </p:spPr>
        <p:txBody>
          <a:bodyPr wrap="square" rtlCol="0">
            <a:spAutoFit/>
          </a:bodyPr>
          <a:lstStyle/>
          <a:p>
            <a:r>
              <a:rPr lang="fr-FR" sz="2400" b="1" dirty="0"/>
              <a:t>SAGE - </a:t>
            </a:r>
            <a:r>
              <a:rPr lang="fr-FR" sz="2400" b="1" dirty="0">
                <a:solidFill>
                  <a:schemeClr val="bg1"/>
                </a:solidFill>
              </a:rPr>
              <a:t>FEMME</a:t>
            </a:r>
          </a:p>
        </p:txBody>
      </p:sp>
      <p:sp>
        <p:nvSpPr>
          <p:cNvPr id="18" name="Rectangle 17">
            <a:extLst>
              <a:ext uri="{FF2B5EF4-FFF2-40B4-BE49-F238E27FC236}">
                <a16:creationId xmlns:a16="http://schemas.microsoft.com/office/drawing/2014/main" id="{EAF4BF88-37C7-3746-A05E-21B304E79048}"/>
              </a:ext>
            </a:extLst>
          </p:cNvPr>
          <p:cNvSpPr/>
          <p:nvPr/>
        </p:nvSpPr>
        <p:spPr>
          <a:xfrm>
            <a:off x="-1" y="2226623"/>
            <a:ext cx="9143999" cy="523220"/>
          </a:xfrm>
          <a:prstGeom prst="rect">
            <a:avLst/>
          </a:prstGeom>
        </p:spPr>
        <p:txBody>
          <a:bodyPr wrap="square">
            <a:spAutoFit/>
          </a:bodyPr>
          <a:lstStyle/>
          <a:p>
            <a:pPr algn="ctr"/>
            <a:r>
              <a:rPr lang="fr-FR" sz="2800" b="1" dirty="0">
                <a:solidFill>
                  <a:schemeClr val="bg1"/>
                </a:solidFill>
                <a:latin typeface="roboto_condensed"/>
              </a:rPr>
              <a:t>Mademoiselle Renée David</a:t>
            </a:r>
            <a:endParaRPr lang="fr-FR" sz="2800" b="0" i="0" dirty="0">
              <a:solidFill>
                <a:schemeClr val="bg1"/>
              </a:solidFill>
              <a:effectLst/>
              <a:latin typeface="roboto_condensed"/>
            </a:endParaRPr>
          </a:p>
        </p:txBody>
      </p:sp>
      <p:sp>
        <p:nvSpPr>
          <p:cNvPr id="23" name="Rectangle 22">
            <a:extLst>
              <a:ext uri="{FF2B5EF4-FFF2-40B4-BE49-F238E27FC236}">
                <a16:creationId xmlns:a16="http://schemas.microsoft.com/office/drawing/2014/main" id="{E5C90C38-2616-CA46-98BA-5B4E31C79AC4}"/>
              </a:ext>
            </a:extLst>
          </p:cNvPr>
          <p:cNvSpPr/>
          <p:nvPr/>
        </p:nvSpPr>
        <p:spPr>
          <a:xfrm>
            <a:off x="1" y="703059"/>
            <a:ext cx="9143999" cy="523220"/>
          </a:xfrm>
          <a:prstGeom prst="rect">
            <a:avLst/>
          </a:prstGeom>
          <a:solidFill>
            <a:schemeClr val="tx1"/>
          </a:solidFill>
        </p:spPr>
        <p:txBody>
          <a:bodyPr wrap="square">
            <a:spAutoFit/>
          </a:bodyPr>
          <a:lstStyle/>
          <a:p>
            <a:pPr algn="ctr"/>
            <a:r>
              <a:rPr lang="fr-FR" sz="2800" b="1" i="0" dirty="0">
                <a:solidFill>
                  <a:schemeClr val="bg1"/>
                </a:solidFill>
                <a:effectLst/>
                <a:latin typeface="roboto_condensed"/>
              </a:rPr>
              <a:t>JUSTE AVANT LA PAUSE</a:t>
            </a:r>
            <a:endParaRPr lang="fr-FR" sz="2800" b="0" i="0" dirty="0">
              <a:solidFill>
                <a:schemeClr val="bg1"/>
              </a:solidFill>
              <a:effectLst/>
              <a:latin typeface="roboto_condensed"/>
            </a:endParaRPr>
          </a:p>
        </p:txBody>
      </p:sp>
      <p:sp>
        <p:nvSpPr>
          <p:cNvPr id="24" name="Rectangle 23">
            <a:extLst>
              <a:ext uri="{FF2B5EF4-FFF2-40B4-BE49-F238E27FC236}">
                <a16:creationId xmlns:a16="http://schemas.microsoft.com/office/drawing/2014/main" id="{81092EE1-EA89-AF48-BBE0-41F34409A735}"/>
              </a:ext>
            </a:extLst>
          </p:cNvPr>
          <p:cNvSpPr/>
          <p:nvPr/>
        </p:nvSpPr>
        <p:spPr>
          <a:xfrm>
            <a:off x="2" y="4360583"/>
            <a:ext cx="9143999" cy="523220"/>
          </a:xfrm>
          <a:prstGeom prst="rect">
            <a:avLst/>
          </a:prstGeom>
        </p:spPr>
        <p:txBody>
          <a:bodyPr wrap="square">
            <a:spAutoFit/>
          </a:bodyPr>
          <a:lstStyle/>
          <a:p>
            <a:pPr algn="ctr"/>
            <a:r>
              <a:rPr lang="fr-FR" sz="2800" b="1" i="0" dirty="0">
                <a:solidFill>
                  <a:schemeClr val="bg1"/>
                </a:solidFill>
                <a:effectLst/>
                <a:latin typeface="roboto_condensed"/>
              </a:rPr>
              <a:t>L’intervenant</a:t>
            </a:r>
            <a:endParaRPr lang="fr-FR" sz="2800" b="0" i="0" dirty="0">
              <a:solidFill>
                <a:schemeClr val="bg1"/>
              </a:solidFill>
              <a:effectLst/>
              <a:latin typeface="roboto_condensed"/>
            </a:endParaRPr>
          </a:p>
        </p:txBody>
      </p:sp>
    </p:spTree>
    <p:extLst>
      <p:ext uri="{BB962C8B-B14F-4D97-AF65-F5344CB8AC3E}">
        <p14:creationId xmlns:p14="http://schemas.microsoft.com/office/powerpoint/2010/main" val="141093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2"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1183257-1B1A-964A-B951-6352D9D69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30" y="1088120"/>
            <a:ext cx="3763942" cy="4927793"/>
          </a:xfrm>
          <a:prstGeom prst="rect">
            <a:avLst/>
          </a:prstGeom>
        </p:spPr>
      </p:pic>
      <p:pic>
        <p:nvPicPr>
          <p:cNvPr id="17" name="Image 16">
            <a:extLst>
              <a:ext uri="{FF2B5EF4-FFF2-40B4-BE49-F238E27FC236}">
                <a16:creationId xmlns:a16="http://schemas.microsoft.com/office/drawing/2014/main" id="{A81229A6-04A6-1745-8D3F-E70E5F2A1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697" y="1060398"/>
            <a:ext cx="3722800" cy="4955515"/>
          </a:xfrm>
          <a:prstGeom prst="rect">
            <a:avLst/>
          </a:prstGeom>
        </p:spPr>
      </p:pic>
      <p:sp>
        <p:nvSpPr>
          <p:cNvPr id="4" name="ZoneTexte 3">
            <a:extLst>
              <a:ext uri="{FF2B5EF4-FFF2-40B4-BE49-F238E27FC236}">
                <a16:creationId xmlns:a16="http://schemas.microsoft.com/office/drawing/2014/main" id="{623918F2-DC0E-E245-B00A-87A398706501}"/>
              </a:ext>
            </a:extLst>
          </p:cNvPr>
          <p:cNvSpPr txBox="1"/>
          <p:nvPr/>
        </p:nvSpPr>
        <p:spPr>
          <a:xfrm>
            <a:off x="3441681" y="178892"/>
            <a:ext cx="2408032" cy="707886"/>
          </a:xfrm>
          <a:prstGeom prst="rect">
            <a:avLst/>
          </a:prstGeom>
          <a:noFill/>
        </p:spPr>
        <p:txBody>
          <a:bodyPr wrap="none" rtlCol="0">
            <a:spAutoFit/>
          </a:bodyPr>
          <a:lstStyle/>
          <a:p>
            <a:r>
              <a:rPr lang="fr-FR" sz="4000" b="1" dirty="0"/>
              <a:t>M E R C I</a:t>
            </a:r>
          </a:p>
        </p:txBody>
      </p:sp>
    </p:spTree>
    <p:extLst>
      <p:ext uri="{BB962C8B-B14F-4D97-AF65-F5344CB8AC3E}">
        <p14:creationId xmlns:p14="http://schemas.microsoft.com/office/powerpoint/2010/main" val="2117720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7C7874F0-E351-794A-ACB1-8BFD93CC50D4}"/>
              </a:ext>
            </a:extLst>
          </p:cNvPr>
          <p:cNvSpPr txBox="1"/>
          <p:nvPr/>
        </p:nvSpPr>
        <p:spPr>
          <a:xfrm>
            <a:off x="558266" y="2128631"/>
            <a:ext cx="8239226" cy="830997"/>
          </a:xfrm>
          <a:prstGeom prst="rect">
            <a:avLst/>
          </a:prstGeom>
          <a:noFill/>
        </p:spPr>
        <p:txBody>
          <a:bodyPr wrap="square" rtlCol="0">
            <a:spAutoFit/>
          </a:bodyPr>
          <a:lstStyle/>
          <a:p>
            <a:r>
              <a:rPr lang="fr-FR" sz="2400" b="1" dirty="0">
                <a:solidFill>
                  <a:schemeClr val="bg1"/>
                </a:solidFill>
              </a:rPr>
              <a:t>Femme</a:t>
            </a:r>
            <a:r>
              <a:rPr lang="fr-FR" sz="2400" dirty="0">
                <a:solidFill>
                  <a:schemeClr val="bg1"/>
                </a:solidFill>
              </a:rPr>
              <a:t> </a:t>
            </a:r>
            <a:r>
              <a:rPr lang="fr-FR" sz="2400" b="1" dirty="0">
                <a:solidFill>
                  <a:schemeClr val="bg1"/>
                </a:solidFill>
              </a:rPr>
              <a:t>qui aime les</a:t>
            </a:r>
            <a:r>
              <a:rPr lang="fr-FR" sz="2400" dirty="0">
                <a:solidFill>
                  <a:schemeClr val="bg1"/>
                </a:solidFill>
              </a:rPr>
              <a:t> </a:t>
            </a:r>
            <a:r>
              <a:rPr lang="fr-FR" sz="2400" b="1" dirty="0">
                <a:solidFill>
                  <a:schemeClr val="bg1"/>
                </a:solidFill>
              </a:rPr>
              <a:t>mots croisés,</a:t>
            </a:r>
            <a:r>
              <a:rPr lang="fr-FR" sz="2400" dirty="0"/>
              <a:t> célibataire de </a:t>
            </a:r>
            <a:br>
              <a:rPr lang="fr-FR" sz="2400" dirty="0"/>
            </a:br>
            <a:r>
              <a:rPr lang="fr-FR" sz="2400" dirty="0"/>
              <a:t>72 ans cherche homme pour rencontre sérieuse, </a:t>
            </a:r>
          </a:p>
        </p:txBody>
      </p:sp>
      <p:sp>
        <p:nvSpPr>
          <p:cNvPr id="11" name="ZoneTexte 10">
            <a:extLst>
              <a:ext uri="{FF2B5EF4-FFF2-40B4-BE49-F238E27FC236}">
                <a16:creationId xmlns:a16="http://schemas.microsoft.com/office/drawing/2014/main" id="{FB01EF42-67BF-2041-9012-477128495E35}"/>
              </a:ext>
            </a:extLst>
          </p:cNvPr>
          <p:cNvSpPr txBox="1"/>
          <p:nvPr/>
        </p:nvSpPr>
        <p:spPr>
          <a:xfrm>
            <a:off x="0" y="1508925"/>
            <a:ext cx="9144000" cy="400110"/>
          </a:xfrm>
          <a:prstGeom prst="rect">
            <a:avLst/>
          </a:prstGeom>
          <a:solidFill>
            <a:schemeClr val="tx1"/>
          </a:solidFill>
        </p:spPr>
        <p:txBody>
          <a:bodyPr wrap="square" rtlCol="0">
            <a:spAutoFit/>
          </a:bodyPr>
          <a:lstStyle/>
          <a:p>
            <a:pPr algn="ctr"/>
            <a:r>
              <a:rPr lang="fr-FR" sz="2000" b="1" dirty="0">
                <a:solidFill>
                  <a:srgbClr val="FF0000"/>
                </a:solidFill>
              </a:rPr>
              <a:t>Rencontre femme qui aime les mots croisés</a:t>
            </a:r>
          </a:p>
        </p:txBody>
      </p:sp>
      <p:sp>
        <p:nvSpPr>
          <p:cNvPr id="6" name="ZoneTexte 5">
            <a:extLst>
              <a:ext uri="{FF2B5EF4-FFF2-40B4-BE49-F238E27FC236}">
                <a16:creationId xmlns:a16="http://schemas.microsoft.com/office/drawing/2014/main" id="{52EC2B98-39EF-D245-9420-6E1EDA62F4C6}"/>
              </a:ext>
            </a:extLst>
          </p:cNvPr>
          <p:cNvSpPr txBox="1"/>
          <p:nvPr/>
        </p:nvSpPr>
        <p:spPr>
          <a:xfrm>
            <a:off x="153021" y="5002194"/>
            <a:ext cx="8912994" cy="400110"/>
          </a:xfrm>
          <a:prstGeom prst="rect">
            <a:avLst/>
          </a:prstGeom>
          <a:solidFill>
            <a:schemeClr val="tx1"/>
          </a:solidFill>
        </p:spPr>
        <p:txBody>
          <a:bodyPr wrap="square" rtlCol="0">
            <a:spAutoFit/>
          </a:bodyPr>
          <a:lstStyle/>
          <a:p>
            <a:r>
              <a:rPr lang="fr-FR" sz="2000" b="1" i="1" dirty="0">
                <a:solidFill>
                  <a:schemeClr val="bg1"/>
                </a:solidFill>
              </a:rPr>
              <a:t>Rencontre </a:t>
            </a:r>
            <a:r>
              <a:rPr lang="fr-FR" sz="2000" b="1" i="1" dirty="0">
                <a:solidFill>
                  <a:srgbClr val="FF0000"/>
                </a:solidFill>
              </a:rPr>
              <a:t>homme</a:t>
            </a:r>
            <a:r>
              <a:rPr lang="fr-FR" sz="2000" b="1" i="1" dirty="0">
                <a:solidFill>
                  <a:schemeClr val="bg1"/>
                </a:solidFill>
              </a:rPr>
              <a:t> qui aime les mots croisés…  	          </a:t>
            </a:r>
            <a:r>
              <a:rPr lang="fr-FR" sz="2000" b="1" i="1" dirty="0">
                <a:solidFill>
                  <a:srgbClr val="FF0000"/>
                </a:solidFill>
              </a:rPr>
              <a:t>195 réponses</a:t>
            </a:r>
            <a:endParaRPr lang="fr-FR" sz="2000" i="1" dirty="0">
              <a:solidFill>
                <a:srgbClr val="FF0000"/>
              </a:solidFill>
            </a:endParaRPr>
          </a:p>
        </p:txBody>
      </p:sp>
      <p:sp>
        <p:nvSpPr>
          <p:cNvPr id="7" name="ZoneTexte 6">
            <a:extLst>
              <a:ext uri="{FF2B5EF4-FFF2-40B4-BE49-F238E27FC236}">
                <a16:creationId xmlns:a16="http://schemas.microsoft.com/office/drawing/2014/main" id="{DFAFBA53-A157-9245-818E-0D61D4A7744C}"/>
              </a:ext>
            </a:extLst>
          </p:cNvPr>
          <p:cNvSpPr txBox="1"/>
          <p:nvPr/>
        </p:nvSpPr>
        <p:spPr>
          <a:xfrm>
            <a:off x="153021" y="5594227"/>
            <a:ext cx="8912994" cy="400110"/>
          </a:xfrm>
          <a:prstGeom prst="rect">
            <a:avLst/>
          </a:prstGeom>
          <a:solidFill>
            <a:schemeClr val="tx1"/>
          </a:solidFill>
        </p:spPr>
        <p:txBody>
          <a:bodyPr wrap="square" rtlCol="0">
            <a:spAutoFit/>
          </a:bodyPr>
          <a:lstStyle/>
          <a:p>
            <a:r>
              <a:rPr lang="fr-FR" sz="2000" b="1" i="1" dirty="0">
                <a:solidFill>
                  <a:schemeClr val="bg1"/>
                </a:solidFill>
              </a:rPr>
              <a:t>Rencontre </a:t>
            </a:r>
            <a:r>
              <a:rPr lang="fr-FR" sz="2000" b="1" i="1" dirty="0">
                <a:solidFill>
                  <a:srgbClr val="FF0000"/>
                </a:solidFill>
              </a:rPr>
              <a:t>homme</a:t>
            </a:r>
            <a:r>
              <a:rPr lang="fr-FR" sz="2000" b="1" i="1" dirty="0">
                <a:solidFill>
                  <a:schemeClr val="bg1"/>
                </a:solidFill>
              </a:rPr>
              <a:t> ou </a:t>
            </a:r>
            <a:r>
              <a:rPr lang="fr-FR" sz="2000" b="1" i="1" dirty="0">
                <a:solidFill>
                  <a:srgbClr val="FF0000"/>
                </a:solidFill>
              </a:rPr>
              <a:t>femme</a:t>
            </a:r>
            <a:r>
              <a:rPr lang="fr-FR" sz="2000" b="1" i="1" dirty="0">
                <a:solidFill>
                  <a:schemeClr val="bg1"/>
                </a:solidFill>
              </a:rPr>
              <a:t> qui aime les dictionnaires…  </a:t>
            </a:r>
            <a:r>
              <a:rPr lang="fr-FR" sz="2000" b="1" i="1" dirty="0">
                <a:solidFill>
                  <a:srgbClr val="FF0000"/>
                </a:solidFill>
              </a:rPr>
              <a:t>PERSONNE !</a:t>
            </a:r>
            <a:endParaRPr lang="fr-FR" sz="2000" i="1" dirty="0">
              <a:solidFill>
                <a:srgbClr val="FF0000"/>
              </a:solidFill>
            </a:endParaRPr>
          </a:p>
        </p:txBody>
      </p:sp>
      <p:sp>
        <p:nvSpPr>
          <p:cNvPr id="8" name="ZoneTexte 7">
            <a:extLst>
              <a:ext uri="{FF2B5EF4-FFF2-40B4-BE49-F238E27FC236}">
                <a16:creationId xmlns:a16="http://schemas.microsoft.com/office/drawing/2014/main" id="{17AF247A-8409-884C-ABA8-28E1EE2CC14B}"/>
              </a:ext>
            </a:extLst>
          </p:cNvPr>
          <p:cNvSpPr txBox="1"/>
          <p:nvPr/>
        </p:nvSpPr>
        <p:spPr>
          <a:xfrm>
            <a:off x="558265" y="3012847"/>
            <a:ext cx="8507749" cy="1938992"/>
          </a:xfrm>
          <a:prstGeom prst="rect">
            <a:avLst/>
          </a:prstGeom>
          <a:noFill/>
        </p:spPr>
        <p:txBody>
          <a:bodyPr wrap="square" rtlCol="0">
            <a:spAutoFit/>
          </a:bodyPr>
          <a:lstStyle/>
          <a:p>
            <a:r>
              <a:rPr lang="fr-FR" sz="2400" dirty="0"/>
              <a:t>âgé de 65 a 75 ans, demeurant Paris ou banlieue sud, afin de partager des loisirs, des sorties, des voyages et bien sur des moments de tendresse si affinités ! </a:t>
            </a:r>
          </a:p>
          <a:p>
            <a:r>
              <a:rPr lang="fr-FR" sz="2400" dirty="0"/>
              <a:t>Alors Messieurs peut-être à bientôt… </a:t>
            </a:r>
            <a:r>
              <a:rPr lang="fr-FR" sz="2000" b="1" i="1" dirty="0"/>
              <a:t>	          </a:t>
            </a:r>
          </a:p>
          <a:p>
            <a:pPr algn="r"/>
            <a:r>
              <a:rPr lang="fr-FR" sz="2000" b="1" i="1" dirty="0" err="1"/>
              <a:t>JeContacte.com</a:t>
            </a:r>
            <a:r>
              <a:rPr lang="fr-FR" sz="2000" b="1" i="1" dirty="0"/>
              <a:t>  </a:t>
            </a:r>
            <a:r>
              <a:rPr lang="fr-FR" sz="2000" b="1" i="1" dirty="0">
                <a:solidFill>
                  <a:schemeClr val="bg1"/>
                </a:solidFill>
              </a:rPr>
              <a:t>201 réponses</a:t>
            </a:r>
            <a:endParaRPr lang="fr-FR" sz="2400" b="1" i="1" dirty="0">
              <a:solidFill>
                <a:schemeClr val="bg1"/>
              </a:solidFill>
            </a:endParaRPr>
          </a:p>
        </p:txBody>
      </p:sp>
      <p:sp>
        <p:nvSpPr>
          <p:cNvPr id="13" name="ZoneTexte 12">
            <a:extLst>
              <a:ext uri="{FF2B5EF4-FFF2-40B4-BE49-F238E27FC236}">
                <a16:creationId xmlns:a16="http://schemas.microsoft.com/office/drawing/2014/main" id="{6E4FDC2F-71D0-BF46-984D-DE71A4638B63}"/>
              </a:ext>
            </a:extLst>
          </p:cNvPr>
          <p:cNvSpPr txBox="1"/>
          <p:nvPr/>
        </p:nvSpPr>
        <p:spPr>
          <a:xfrm>
            <a:off x="2690346" y="597875"/>
            <a:ext cx="4030847" cy="523220"/>
          </a:xfrm>
          <a:prstGeom prst="rect">
            <a:avLst/>
          </a:prstGeom>
          <a:noFill/>
        </p:spPr>
        <p:txBody>
          <a:bodyPr wrap="none" rtlCol="0">
            <a:spAutoFit/>
          </a:bodyPr>
          <a:lstStyle/>
          <a:p>
            <a:r>
              <a:rPr lang="fr-FR" sz="2800" b="1" dirty="0"/>
              <a:t>Que suggère la Toile ?</a:t>
            </a:r>
          </a:p>
        </p:txBody>
      </p:sp>
      <p:sp>
        <p:nvSpPr>
          <p:cNvPr id="9" name="ZoneTexte 8">
            <a:extLst>
              <a:ext uri="{FF2B5EF4-FFF2-40B4-BE49-F238E27FC236}">
                <a16:creationId xmlns:a16="http://schemas.microsoft.com/office/drawing/2014/main" id="{CF21C3E4-93D6-0744-A55F-81CBD8BC0099}"/>
              </a:ext>
            </a:extLst>
          </p:cNvPr>
          <p:cNvSpPr txBox="1"/>
          <p:nvPr/>
        </p:nvSpPr>
        <p:spPr>
          <a:xfrm>
            <a:off x="6676208" y="597875"/>
            <a:ext cx="2467792" cy="461665"/>
          </a:xfrm>
          <a:prstGeom prst="rect">
            <a:avLst/>
          </a:prstGeom>
          <a:solidFill>
            <a:srgbClr val="FFC000"/>
          </a:solidFill>
        </p:spPr>
        <p:txBody>
          <a:bodyPr wrap="square" rtlCol="0">
            <a:spAutoFit/>
          </a:bodyPr>
          <a:lstStyle/>
          <a:p>
            <a:pPr algn="ctr"/>
            <a:r>
              <a:rPr lang="fr-FR" sz="2400" b="1" dirty="0">
                <a:solidFill>
                  <a:schemeClr val="bg1"/>
                </a:solidFill>
              </a:rPr>
              <a:t>2</a:t>
            </a:r>
            <a:r>
              <a:rPr lang="fr-FR" sz="2400" b="1" baseline="30000" dirty="0">
                <a:solidFill>
                  <a:schemeClr val="bg1"/>
                </a:solidFill>
              </a:rPr>
              <a:t>ème </a:t>
            </a:r>
            <a:r>
              <a:rPr lang="fr-FR" sz="2400" b="1" dirty="0">
                <a:solidFill>
                  <a:schemeClr val="bg1"/>
                </a:solidFill>
              </a:rPr>
              <a:t>réponse</a:t>
            </a:r>
          </a:p>
        </p:txBody>
      </p:sp>
    </p:spTree>
    <p:extLst>
      <p:ext uri="{BB962C8B-B14F-4D97-AF65-F5344CB8AC3E}">
        <p14:creationId xmlns:p14="http://schemas.microsoft.com/office/powerpoint/2010/main" val="338661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C5EA8A9-756F-FB46-A8E2-A60EDBEC76AA}"/>
              </a:ext>
            </a:extLst>
          </p:cNvPr>
          <p:cNvSpPr txBox="1"/>
          <p:nvPr/>
        </p:nvSpPr>
        <p:spPr>
          <a:xfrm>
            <a:off x="2690346" y="597875"/>
            <a:ext cx="4030847" cy="523220"/>
          </a:xfrm>
          <a:prstGeom prst="rect">
            <a:avLst/>
          </a:prstGeom>
          <a:noFill/>
        </p:spPr>
        <p:txBody>
          <a:bodyPr wrap="none" rtlCol="0">
            <a:spAutoFit/>
          </a:bodyPr>
          <a:lstStyle/>
          <a:p>
            <a:r>
              <a:rPr lang="fr-FR" sz="2800" b="1" dirty="0"/>
              <a:t>Que suggère la Toile ?</a:t>
            </a:r>
          </a:p>
        </p:txBody>
      </p:sp>
      <p:sp>
        <p:nvSpPr>
          <p:cNvPr id="2" name="ZoneTexte 1">
            <a:extLst>
              <a:ext uri="{FF2B5EF4-FFF2-40B4-BE49-F238E27FC236}">
                <a16:creationId xmlns:a16="http://schemas.microsoft.com/office/drawing/2014/main" id="{E22B2645-59E7-6942-98A3-264A492B0B21}"/>
              </a:ext>
            </a:extLst>
          </p:cNvPr>
          <p:cNvSpPr txBox="1"/>
          <p:nvPr/>
        </p:nvSpPr>
        <p:spPr>
          <a:xfrm>
            <a:off x="0" y="1292614"/>
            <a:ext cx="9143999" cy="400110"/>
          </a:xfrm>
          <a:prstGeom prst="rect">
            <a:avLst/>
          </a:prstGeom>
          <a:solidFill>
            <a:schemeClr val="tx1"/>
          </a:solidFill>
        </p:spPr>
        <p:txBody>
          <a:bodyPr wrap="square" rtlCol="0">
            <a:spAutoFit/>
          </a:bodyPr>
          <a:lstStyle/>
          <a:p>
            <a:pPr algn="ctr"/>
            <a:r>
              <a:rPr lang="fr-FR" sz="2000" b="1" dirty="0">
                <a:solidFill>
                  <a:srgbClr val="FF0000"/>
                </a:solidFill>
              </a:rPr>
              <a:t>Une femme appelle la police </a:t>
            </a:r>
            <a:r>
              <a:rPr lang="fr-FR" sz="2000" b="1" dirty="0">
                <a:solidFill>
                  <a:schemeClr val="bg1"/>
                </a:solidFill>
              </a:rPr>
              <a:t>(Allemagne 2009)</a:t>
            </a:r>
            <a:endParaRPr lang="fr-FR" sz="2000" dirty="0"/>
          </a:p>
        </p:txBody>
      </p:sp>
      <p:sp>
        <p:nvSpPr>
          <p:cNvPr id="6" name="ZoneTexte 5">
            <a:extLst>
              <a:ext uri="{FF2B5EF4-FFF2-40B4-BE49-F238E27FC236}">
                <a16:creationId xmlns:a16="http://schemas.microsoft.com/office/drawing/2014/main" id="{BA33D1D4-0253-2D4C-A18A-CF6AB75824B6}"/>
              </a:ext>
            </a:extLst>
          </p:cNvPr>
          <p:cNvSpPr txBox="1"/>
          <p:nvPr/>
        </p:nvSpPr>
        <p:spPr>
          <a:xfrm>
            <a:off x="468878" y="5638510"/>
            <a:ext cx="8421777" cy="400110"/>
          </a:xfrm>
          <a:prstGeom prst="rect">
            <a:avLst/>
          </a:prstGeom>
          <a:solidFill>
            <a:schemeClr val="tx1"/>
          </a:solidFill>
        </p:spPr>
        <p:txBody>
          <a:bodyPr wrap="square" rtlCol="0">
            <a:spAutoFit/>
          </a:bodyPr>
          <a:lstStyle/>
          <a:p>
            <a:r>
              <a:rPr lang="fr-FR" sz="2000" b="1" i="1" dirty="0">
                <a:solidFill>
                  <a:schemeClr val="bg1"/>
                </a:solidFill>
              </a:rPr>
              <a:t>Recherche : « Un </a:t>
            </a:r>
            <a:r>
              <a:rPr lang="fr-FR" sz="2000" b="1" i="1" dirty="0">
                <a:solidFill>
                  <a:srgbClr val="FF0000"/>
                </a:solidFill>
              </a:rPr>
              <a:t>homme</a:t>
            </a:r>
            <a:r>
              <a:rPr lang="fr-FR" sz="2000" b="1" i="1" dirty="0">
                <a:solidFill>
                  <a:schemeClr val="bg1"/>
                </a:solidFill>
              </a:rPr>
              <a:t> appelle la police… » </a:t>
            </a:r>
            <a:r>
              <a:rPr lang="fr-FR" sz="2000" b="1" i="1" dirty="0">
                <a:solidFill>
                  <a:srgbClr val="FF0000"/>
                </a:solidFill>
              </a:rPr>
              <a:t>………………    RIEN ! </a:t>
            </a:r>
            <a:endParaRPr lang="fr-FR" sz="2000" i="1" dirty="0">
              <a:solidFill>
                <a:srgbClr val="FF0000"/>
              </a:solidFill>
            </a:endParaRPr>
          </a:p>
        </p:txBody>
      </p:sp>
      <p:sp>
        <p:nvSpPr>
          <p:cNvPr id="3" name="ZoneTexte 2">
            <a:extLst>
              <a:ext uri="{FF2B5EF4-FFF2-40B4-BE49-F238E27FC236}">
                <a16:creationId xmlns:a16="http://schemas.microsoft.com/office/drawing/2014/main" id="{0FE4013C-A71E-BD46-A356-60FCA3B0C000}"/>
              </a:ext>
            </a:extLst>
          </p:cNvPr>
          <p:cNvSpPr txBox="1"/>
          <p:nvPr/>
        </p:nvSpPr>
        <p:spPr>
          <a:xfrm>
            <a:off x="468878" y="2035870"/>
            <a:ext cx="8239229" cy="1323439"/>
          </a:xfrm>
          <a:prstGeom prst="rect">
            <a:avLst/>
          </a:prstGeom>
          <a:noFill/>
        </p:spPr>
        <p:txBody>
          <a:bodyPr wrap="square" rtlCol="0">
            <a:spAutoFit/>
          </a:bodyPr>
          <a:lstStyle/>
          <a:p>
            <a:r>
              <a:rPr lang="fr-FR" sz="2000" dirty="0"/>
              <a:t>J'avais fini toute la grille de mots croisés </a:t>
            </a:r>
            <a:r>
              <a:rPr lang="fr-FR" sz="2000" b="1" dirty="0"/>
              <a:t>hormis un mot </a:t>
            </a:r>
            <a:r>
              <a:rPr lang="fr-FR" sz="2000" dirty="0"/>
              <a:t>et j'étais totalement bloquée. J'avais regardé partout sur internet et questionné mes amis, sans succès. </a:t>
            </a:r>
            <a:r>
              <a:rPr lang="fr-FR" sz="2000" b="1" dirty="0">
                <a:solidFill>
                  <a:schemeClr val="bg1"/>
                </a:solidFill>
              </a:rPr>
              <a:t>La définition parlait du nom complet d'une unité de police aux frontières…</a:t>
            </a:r>
            <a:r>
              <a:rPr lang="fr-FR" sz="2000" dirty="0"/>
              <a:t> </a:t>
            </a:r>
          </a:p>
        </p:txBody>
      </p:sp>
      <p:sp>
        <p:nvSpPr>
          <p:cNvPr id="4" name="ZoneTexte 3">
            <a:extLst>
              <a:ext uri="{FF2B5EF4-FFF2-40B4-BE49-F238E27FC236}">
                <a16:creationId xmlns:a16="http://schemas.microsoft.com/office/drawing/2014/main" id="{0870D38B-7FA4-034C-A436-B1D0F813876E}"/>
              </a:ext>
            </a:extLst>
          </p:cNvPr>
          <p:cNvSpPr txBox="1"/>
          <p:nvPr/>
        </p:nvSpPr>
        <p:spPr>
          <a:xfrm>
            <a:off x="468878" y="3475121"/>
            <a:ext cx="8421777" cy="1015663"/>
          </a:xfrm>
          <a:prstGeom prst="rect">
            <a:avLst/>
          </a:prstGeom>
          <a:noFill/>
        </p:spPr>
        <p:txBody>
          <a:bodyPr wrap="square" rtlCol="0">
            <a:spAutoFit/>
          </a:bodyPr>
          <a:lstStyle/>
          <a:p>
            <a:r>
              <a:rPr lang="fr-FR" sz="2000" dirty="0"/>
              <a:t>Je l’ai appelée pensant que ça ne les dérangerait pas. Tout ce que je voulais c'était un tout petit peu d'aide. Ça ne leur aurait pris que quelques secondes pour me répondre. </a:t>
            </a:r>
          </a:p>
        </p:txBody>
      </p:sp>
      <p:sp>
        <p:nvSpPr>
          <p:cNvPr id="7" name="ZoneTexte 6">
            <a:extLst>
              <a:ext uri="{FF2B5EF4-FFF2-40B4-BE49-F238E27FC236}">
                <a16:creationId xmlns:a16="http://schemas.microsoft.com/office/drawing/2014/main" id="{4DE7AD04-1E49-634D-BD8B-8E024A1C8ABD}"/>
              </a:ext>
            </a:extLst>
          </p:cNvPr>
          <p:cNvSpPr txBox="1"/>
          <p:nvPr/>
        </p:nvSpPr>
        <p:spPr>
          <a:xfrm>
            <a:off x="468878" y="4606596"/>
            <a:ext cx="8075596" cy="707886"/>
          </a:xfrm>
          <a:prstGeom prst="rect">
            <a:avLst/>
          </a:prstGeom>
          <a:noFill/>
        </p:spPr>
        <p:txBody>
          <a:bodyPr wrap="square" rtlCol="0">
            <a:spAutoFit/>
          </a:bodyPr>
          <a:lstStyle/>
          <a:p>
            <a:r>
              <a:rPr lang="fr-FR" sz="2000" dirty="0"/>
              <a:t>Pour le porte-parole de la police, la situation est toute différente. </a:t>
            </a:r>
          </a:p>
          <a:p>
            <a:r>
              <a:rPr lang="fr-FR" sz="2000" b="1" dirty="0">
                <a:solidFill>
                  <a:schemeClr val="bg1"/>
                </a:solidFill>
              </a:rPr>
              <a:t>Les problèmes de mots croisés ne constituent pas une urgence</a:t>
            </a:r>
            <a:r>
              <a:rPr lang="fr-FR" sz="2000" dirty="0"/>
              <a:t>.</a:t>
            </a:r>
          </a:p>
        </p:txBody>
      </p:sp>
      <p:sp>
        <p:nvSpPr>
          <p:cNvPr id="8" name="ZoneTexte 7">
            <a:extLst>
              <a:ext uri="{FF2B5EF4-FFF2-40B4-BE49-F238E27FC236}">
                <a16:creationId xmlns:a16="http://schemas.microsoft.com/office/drawing/2014/main" id="{43F2C73F-B028-2E44-9C37-C8DD887875DF}"/>
              </a:ext>
            </a:extLst>
          </p:cNvPr>
          <p:cNvSpPr txBox="1"/>
          <p:nvPr/>
        </p:nvSpPr>
        <p:spPr>
          <a:xfrm>
            <a:off x="6676208" y="597875"/>
            <a:ext cx="2467792" cy="461665"/>
          </a:xfrm>
          <a:prstGeom prst="rect">
            <a:avLst/>
          </a:prstGeom>
          <a:solidFill>
            <a:srgbClr val="FFC000"/>
          </a:solidFill>
        </p:spPr>
        <p:txBody>
          <a:bodyPr wrap="square" rtlCol="0">
            <a:spAutoFit/>
          </a:bodyPr>
          <a:lstStyle/>
          <a:p>
            <a:pPr algn="ctr"/>
            <a:r>
              <a:rPr lang="fr-FR" sz="2400" b="1" dirty="0">
                <a:solidFill>
                  <a:schemeClr val="bg1"/>
                </a:solidFill>
              </a:rPr>
              <a:t>3</a:t>
            </a:r>
            <a:r>
              <a:rPr lang="fr-FR" sz="2400" b="1" baseline="30000" dirty="0">
                <a:solidFill>
                  <a:schemeClr val="bg1"/>
                </a:solidFill>
              </a:rPr>
              <a:t>ème </a:t>
            </a:r>
            <a:r>
              <a:rPr lang="fr-FR" sz="2400" b="1" dirty="0">
                <a:solidFill>
                  <a:schemeClr val="bg1"/>
                </a:solidFill>
              </a:rPr>
              <a:t>réponse</a:t>
            </a:r>
          </a:p>
        </p:txBody>
      </p:sp>
    </p:spTree>
    <p:extLst>
      <p:ext uri="{BB962C8B-B14F-4D97-AF65-F5344CB8AC3E}">
        <p14:creationId xmlns:p14="http://schemas.microsoft.com/office/powerpoint/2010/main" val="331701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C5EA8A9-756F-FB46-A8E2-A60EDBEC76AA}"/>
              </a:ext>
            </a:extLst>
          </p:cNvPr>
          <p:cNvSpPr txBox="1"/>
          <p:nvPr/>
        </p:nvSpPr>
        <p:spPr>
          <a:xfrm>
            <a:off x="2690346" y="597875"/>
            <a:ext cx="4030847" cy="523220"/>
          </a:xfrm>
          <a:prstGeom prst="rect">
            <a:avLst/>
          </a:prstGeom>
          <a:noFill/>
        </p:spPr>
        <p:txBody>
          <a:bodyPr wrap="none" rtlCol="0">
            <a:spAutoFit/>
          </a:bodyPr>
          <a:lstStyle/>
          <a:p>
            <a:r>
              <a:rPr lang="fr-FR" sz="2800" b="1" dirty="0"/>
              <a:t>Que suggère la Toile ?</a:t>
            </a:r>
          </a:p>
        </p:txBody>
      </p:sp>
      <p:sp>
        <p:nvSpPr>
          <p:cNvPr id="10" name="ZoneTexte 9">
            <a:extLst>
              <a:ext uri="{FF2B5EF4-FFF2-40B4-BE49-F238E27FC236}">
                <a16:creationId xmlns:a16="http://schemas.microsoft.com/office/drawing/2014/main" id="{8E3701DA-F995-AE49-9951-469A89A5E596}"/>
              </a:ext>
            </a:extLst>
          </p:cNvPr>
          <p:cNvSpPr txBox="1"/>
          <p:nvPr/>
        </p:nvSpPr>
        <p:spPr>
          <a:xfrm>
            <a:off x="0" y="1312619"/>
            <a:ext cx="9144000" cy="400110"/>
          </a:xfrm>
          <a:prstGeom prst="rect">
            <a:avLst/>
          </a:prstGeom>
          <a:solidFill>
            <a:schemeClr val="tx1"/>
          </a:solidFill>
        </p:spPr>
        <p:txBody>
          <a:bodyPr wrap="square" rtlCol="0">
            <a:spAutoFit/>
          </a:bodyPr>
          <a:lstStyle/>
          <a:p>
            <a:pPr algn="ctr"/>
            <a:r>
              <a:rPr lang="fr-FR" sz="2000" b="1" dirty="0">
                <a:solidFill>
                  <a:srgbClr val="FF0000"/>
                </a:solidFill>
              </a:rPr>
              <a:t>La journée de la femme bafouée </a:t>
            </a:r>
            <a:r>
              <a:rPr lang="fr-FR" sz="2000" b="1" dirty="0">
                <a:solidFill>
                  <a:schemeClr val="bg1"/>
                </a:solidFill>
              </a:rPr>
              <a:t>(France 2012)</a:t>
            </a:r>
          </a:p>
        </p:txBody>
      </p:sp>
      <p:sp>
        <p:nvSpPr>
          <p:cNvPr id="7" name="ZoneTexte 6">
            <a:extLst>
              <a:ext uri="{FF2B5EF4-FFF2-40B4-BE49-F238E27FC236}">
                <a16:creationId xmlns:a16="http://schemas.microsoft.com/office/drawing/2014/main" id="{E7F6165F-012C-1643-BBBB-96B0D5E58BF4}"/>
              </a:ext>
            </a:extLst>
          </p:cNvPr>
          <p:cNvSpPr txBox="1"/>
          <p:nvPr/>
        </p:nvSpPr>
        <p:spPr>
          <a:xfrm>
            <a:off x="273504" y="1902704"/>
            <a:ext cx="8870495" cy="1631216"/>
          </a:xfrm>
          <a:prstGeom prst="rect">
            <a:avLst/>
          </a:prstGeom>
          <a:noFill/>
        </p:spPr>
        <p:txBody>
          <a:bodyPr wrap="square" rtlCol="0">
            <a:spAutoFit/>
          </a:bodyPr>
          <a:lstStyle/>
          <a:p>
            <a:r>
              <a:rPr lang="fr-FR" sz="2000" b="1" dirty="0"/>
              <a:t>Courriel d’une lectrice du journal Sud-Ouest : </a:t>
            </a:r>
            <a:r>
              <a:rPr lang="fr-FR" sz="2000" dirty="0"/>
              <a:t>Je tiens à exprimer mon malaise après avoir fait les mots croisés de votre édition </a:t>
            </a:r>
            <a:r>
              <a:rPr lang="fr-FR" sz="2000" b="1" dirty="0">
                <a:solidFill>
                  <a:schemeClr val="bg1"/>
                </a:solidFill>
              </a:rPr>
              <a:t>la</a:t>
            </a:r>
            <a:r>
              <a:rPr lang="fr-FR" sz="2000" dirty="0"/>
              <a:t> </a:t>
            </a:r>
            <a:r>
              <a:rPr lang="fr-FR" sz="2000" b="1" dirty="0">
                <a:solidFill>
                  <a:schemeClr val="bg1"/>
                </a:solidFill>
              </a:rPr>
              <a:t>veille de la journée de la femme</a:t>
            </a:r>
            <a:r>
              <a:rPr lang="fr-FR" sz="2000" dirty="0"/>
              <a:t>. En effet, l'auteur, Mathieu Rhuys, propose de trouver un mot de 7 lettres défini par : </a:t>
            </a:r>
            <a:r>
              <a:rPr lang="fr-FR" sz="2000" b="1" dirty="0">
                <a:solidFill>
                  <a:schemeClr val="bg1"/>
                </a:solidFill>
              </a:rPr>
              <a:t>« prise pour faire le ménage »</a:t>
            </a:r>
            <a:r>
              <a:rPr lang="fr-FR" sz="2000" b="1" dirty="0"/>
              <a:t>. </a:t>
            </a:r>
          </a:p>
          <a:p>
            <a:r>
              <a:rPr lang="fr-FR" sz="2000" b="1" dirty="0"/>
              <a:t>Réponse : </a:t>
            </a:r>
            <a:r>
              <a:rPr lang="fr-FR" sz="2000" b="1" dirty="0">
                <a:solidFill>
                  <a:schemeClr val="bg1"/>
                </a:solidFill>
              </a:rPr>
              <a:t>Épousée</a:t>
            </a:r>
            <a:endParaRPr lang="fr-FR" sz="2000" b="1" dirty="0"/>
          </a:p>
        </p:txBody>
      </p:sp>
      <p:sp>
        <p:nvSpPr>
          <p:cNvPr id="11" name="ZoneTexte 10">
            <a:extLst>
              <a:ext uri="{FF2B5EF4-FFF2-40B4-BE49-F238E27FC236}">
                <a16:creationId xmlns:a16="http://schemas.microsoft.com/office/drawing/2014/main" id="{6AD84F35-3F25-6A45-AA01-60575084A415}"/>
              </a:ext>
            </a:extLst>
          </p:cNvPr>
          <p:cNvSpPr txBox="1"/>
          <p:nvPr/>
        </p:nvSpPr>
        <p:spPr>
          <a:xfrm>
            <a:off x="273504" y="4934129"/>
            <a:ext cx="8600989" cy="1323439"/>
          </a:xfrm>
          <a:prstGeom prst="rect">
            <a:avLst/>
          </a:prstGeom>
          <a:noFill/>
        </p:spPr>
        <p:txBody>
          <a:bodyPr wrap="square" rtlCol="0">
            <a:spAutoFit/>
          </a:bodyPr>
          <a:lstStyle/>
          <a:p>
            <a:r>
              <a:rPr lang="fr-FR" sz="2000" b="1" dirty="0">
                <a:solidFill>
                  <a:schemeClr val="bg1"/>
                </a:solidFill>
              </a:rPr>
              <a:t>Réponse du médiateur : </a:t>
            </a:r>
            <a:r>
              <a:rPr lang="fr-FR" sz="2000" dirty="0"/>
              <a:t>Il est vrai que l’on peut avoir une lecture à double sens, mais je crois que notre verbicruciste en jouant sur les mots </a:t>
            </a:r>
          </a:p>
          <a:p>
            <a:r>
              <a:rPr lang="fr-FR" sz="2000" dirty="0"/>
              <a:t>a seulement voulu indiquer « </a:t>
            </a:r>
            <a:r>
              <a:rPr lang="fr-FR" sz="2000" b="1" dirty="0">
                <a:solidFill>
                  <a:schemeClr val="bg1"/>
                </a:solidFill>
              </a:rPr>
              <a:t>se mettre en ménage</a:t>
            </a:r>
            <a:r>
              <a:rPr lang="fr-FR" sz="2000" dirty="0"/>
              <a:t> », synonyme de se mettre en couple.</a:t>
            </a:r>
            <a:endParaRPr lang="fr-FR" sz="2000" b="1" dirty="0"/>
          </a:p>
        </p:txBody>
      </p:sp>
      <p:sp>
        <p:nvSpPr>
          <p:cNvPr id="2" name="ZoneTexte 1">
            <a:extLst>
              <a:ext uri="{FF2B5EF4-FFF2-40B4-BE49-F238E27FC236}">
                <a16:creationId xmlns:a16="http://schemas.microsoft.com/office/drawing/2014/main" id="{56BBE8D1-89C2-3840-B7C4-3844536452B3}"/>
              </a:ext>
            </a:extLst>
          </p:cNvPr>
          <p:cNvSpPr txBox="1"/>
          <p:nvPr/>
        </p:nvSpPr>
        <p:spPr>
          <a:xfrm>
            <a:off x="273504" y="3610690"/>
            <a:ext cx="8600989" cy="1323439"/>
          </a:xfrm>
          <a:prstGeom prst="rect">
            <a:avLst/>
          </a:prstGeom>
          <a:noFill/>
        </p:spPr>
        <p:txBody>
          <a:bodyPr wrap="square" rtlCol="0">
            <a:spAutoFit/>
          </a:bodyPr>
          <a:lstStyle/>
          <a:p>
            <a:r>
              <a:rPr lang="fr-FR" sz="2000" dirty="0"/>
              <a:t>Honte à vous, Mathieu Rhuys, honte à vous Sud-Ouest. Tous vos discours sur la condition féminine et blablabla, ce sont des foutaises. </a:t>
            </a:r>
          </a:p>
          <a:p>
            <a:r>
              <a:rPr lang="fr-FR" sz="2000" b="1" dirty="0">
                <a:solidFill>
                  <a:schemeClr val="bg1"/>
                </a:solidFill>
              </a:rPr>
              <a:t>Comment voulez-vous que les mentalités changent si les femmes sont dénigrées jusque dans les mots croisés ?</a:t>
            </a:r>
          </a:p>
        </p:txBody>
      </p:sp>
      <p:sp>
        <p:nvSpPr>
          <p:cNvPr id="8" name="ZoneTexte 7">
            <a:extLst>
              <a:ext uri="{FF2B5EF4-FFF2-40B4-BE49-F238E27FC236}">
                <a16:creationId xmlns:a16="http://schemas.microsoft.com/office/drawing/2014/main" id="{DE46E138-C9F1-254C-8390-79B961154571}"/>
              </a:ext>
            </a:extLst>
          </p:cNvPr>
          <p:cNvSpPr txBox="1"/>
          <p:nvPr/>
        </p:nvSpPr>
        <p:spPr>
          <a:xfrm>
            <a:off x="6676208" y="597875"/>
            <a:ext cx="2467792" cy="461665"/>
          </a:xfrm>
          <a:prstGeom prst="rect">
            <a:avLst/>
          </a:prstGeom>
          <a:solidFill>
            <a:srgbClr val="FFC000"/>
          </a:solidFill>
        </p:spPr>
        <p:txBody>
          <a:bodyPr wrap="square" rtlCol="0">
            <a:spAutoFit/>
          </a:bodyPr>
          <a:lstStyle/>
          <a:p>
            <a:pPr algn="ctr"/>
            <a:r>
              <a:rPr lang="fr-FR" sz="2400" b="1" dirty="0">
                <a:solidFill>
                  <a:schemeClr val="bg1"/>
                </a:solidFill>
              </a:rPr>
              <a:t>4</a:t>
            </a:r>
            <a:r>
              <a:rPr lang="fr-FR" sz="2400" b="1" baseline="30000" dirty="0">
                <a:solidFill>
                  <a:schemeClr val="bg1"/>
                </a:solidFill>
              </a:rPr>
              <a:t>ème </a:t>
            </a:r>
            <a:r>
              <a:rPr lang="fr-FR" sz="2400" b="1" dirty="0">
                <a:solidFill>
                  <a:schemeClr val="bg1"/>
                </a:solidFill>
              </a:rPr>
              <a:t>réponse</a:t>
            </a:r>
          </a:p>
        </p:txBody>
      </p:sp>
    </p:spTree>
    <p:extLst>
      <p:ext uri="{BB962C8B-B14F-4D97-AF65-F5344CB8AC3E}">
        <p14:creationId xmlns:p14="http://schemas.microsoft.com/office/powerpoint/2010/main" val="370554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C5EA8A9-756F-FB46-A8E2-A60EDBEC76AA}"/>
              </a:ext>
            </a:extLst>
          </p:cNvPr>
          <p:cNvSpPr txBox="1"/>
          <p:nvPr/>
        </p:nvSpPr>
        <p:spPr>
          <a:xfrm>
            <a:off x="2690346" y="597875"/>
            <a:ext cx="4030847" cy="523220"/>
          </a:xfrm>
          <a:prstGeom prst="rect">
            <a:avLst/>
          </a:prstGeom>
          <a:noFill/>
        </p:spPr>
        <p:txBody>
          <a:bodyPr wrap="none" rtlCol="0">
            <a:spAutoFit/>
          </a:bodyPr>
          <a:lstStyle/>
          <a:p>
            <a:r>
              <a:rPr lang="fr-FR" sz="2800" b="1" dirty="0"/>
              <a:t>Que suggère la Toile ?</a:t>
            </a:r>
          </a:p>
        </p:txBody>
      </p:sp>
      <p:sp>
        <p:nvSpPr>
          <p:cNvPr id="8" name="ZoneTexte 7">
            <a:extLst>
              <a:ext uri="{FF2B5EF4-FFF2-40B4-BE49-F238E27FC236}">
                <a16:creationId xmlns:a16="http://schemas.microsoft.com/office/drawing/2014/main" id="{A0FC9FE9-1759-7F40-B587-E9BA45417B08}"/>
              </a:ext>
            </a:extLst>
          </p:cNvPr>
          <p:cNvSpPr txBox="1"/>
          <p:nvPr/>
        </p:nvSpPr>
        <p:spPr>
          <a:xfrm>
            <a:off x="494880" y="1774931"/>
            <a:ext cx="8421777" cy="1323439"/>
          </a:xfrm>
          <a:prstGeom prst="rect">
            <a:avLst/>
          </a:prstGeom>
          <a:noFill/>
        </p:spPr>
        <p:txBody>
          <a:bodyPr wrap="square" rtlCol="0">
            <a:spAutoFit/>
          </a:bodyPr>
          <a:lstStyle/>
          <a:p>
            <a:r>
              <a:rPr lang="fr-FR" sz="2000" dirty="0"/>
              <a:t>Une étude vient de démontrer que l’orgasme provoque chez la femme un afflux sanguin important dans l’intégralité du cerveau. </a:t>
            </a:r>
            <a:br>
              <a:rPr lang="fr-FR" sz="2000" dirty="0"/>
            </a:br>
            <a:r>
              <a:rPr lang="fr-FR" sz="2000" b="1" dirty="0">
                <a:solidFill>
                  <a:schemeClr val="bg1"/>
                </a:solidFill>
              </a:rPr>
              <a:t>Atteindre </a:t>
            </a:r>
            <a:r>
              <a:rPr lang="fr-FR" sz="2000" b="1" dirty="0"/>
              <a:t>le climax du plaisir </a:t>
            </a:r>
            <a:r>
              <a:rPr lang="fr-FR" sz="2000" b="1" dirty="0">
                <a:solidFill>
                  <a:schemeClr val="bg1"/>
                </a:solidFill>
              </a:rPr>
              <a:t>serait donc bien plus bénéfique que </a:t>
            </a:r>
            <a:r>
              <a:rPr lang="fr-FR" sz="2000" b="1" dirty="0"/>
              <a:t>faire des mots croisés </a:t>
            </a:r>
            <a:r>
              <a:rPr lang="fr-FR" sz="2000" b="1" dirty="0">
                <a:solidFill>
                  <a:schemeClr val="bg1"/>
                </a:solidFill>
              </a:rPr>
              <a:t>ou autres jeux cérébraux</a:t>
            </a:r>
            <a:r>
              <a:rPr lang="fr-FR" sz="2000" dirty="0"/>
              <a:t>.</a:t>
            </a:r>
          </a:p>
        </p:txBody>
      </p:sp>
      <p:sp>
        <p:nvSpPr>
          <p:cNvPr id="10" name="ZoneTexte 9">
            <a:extLst>
              <a:ext uri="{FF2B5EF4-FFF2-40B4-BE49-F238E27FC236}">
                <a16:creationId xmlns:a16="http://schemas.microsoft.com/office/drawing/2014/main" id="{8E3701DA-F995-AE49-9951-469A89A5E596}"/>
              </a:ext>
            </a:extLst>
          </p:cNvPr>
          <p:cNvSpPr txBox="1"/>
          <p:nvPr/>
        </p:nvSpPr>
        <p:spPr>
          <a:xfrm>
            <a:off x="0" y="1323678"/>
            <a:ext cx="9144000" cy="400110"/>
          </a:xfrm>
          <a:prstGeom prst="rect">
            <a:avLst/>
          </a:prstGeom>
          <a:solidFill>
            <a:schemeClr val="tx1"/>
          </a:solidFill>
        </p:spPr>
        <p:txBody>
          <a:bodyPr wrap="square" rtlCol="0">
            <a:spAutoFit/>
          </a:bodyPr>
          <a:lstStyle/>
          <a:p>
            <a:pPr algn="ctr"/>
            <a:r>
              <a:rPr lang="fr-FR" sz="2000" b="1" dirty="0">
                <a:solidFill>
                  <a:srgbClr val="FF0000"/>
                </a:solidFill>
              </a:rPr>
              <a:t>L’orgasme féminin mieux que les mots croisés </a:t>
            </a:r>
            <a:r>
              <a:rPr lang="fr-FR" sz="2000" b="1" dirty="0">
                <a:solidFill>
                  <a:schemeClr val="bg1"/>
                </a:solidFill>
              </a:rPr>
              <a:t>(2013)</a:t>
            </a:r>
            <a:endParaRPr lang="fr-FR" sz="2000" dirty="0">
              <a:solidFill>
                <a:schemeClr val="bg1"/>
              </a:solidFill>
            </a:endParaRPr>
          </a:p>
        </p:txBody>
      </p:sp>
      <p:sp>
        <p:nvSpPr>
          <p:cNvPr id="2" name="ZoneTexte 1">
            <a:extLst>
              <a:ext uri="{FF2B5EF4-FFF2-40B4-BE49-F238E27FC236}">
                <a16:creationId xmlns:a16="http://schemas.microsoft.com/office/drawing/2014/main" id="{B31D220D-1197-2E49-9009-F0B5F9C3BB56}"/>
              </a:ext>
            </a:extLst>
          </p:cNvPr>
          <p:cNvSpPr txBox="1"/>
          <p:nvPr/>
        </p:nvSpPr>
        <p:spPr>
          <a:xfrm>
            <a:off x="494880" y="3338598"/>
            <a:ext cx="8421777" cy="2246769"/>
          </a:xfrm>
          <a:prstGeom prst="rect">
            <a:avLst/>
          </a:prstGeom>
          <a:noFill/>
        </p:spPr>
        <p:txBody>
          <a:bodyPr wrap="square" rtlCol="0">
            <a:spAutoFit/>
          </a:bodyPr>
          <a:lstStyle/>
          <a:p>
            <a:r>
              <a:rPr lang="fr-FR" sz="2000" b="1" dirty="0">
                <a:solidFill>
                  <a:schemeClr val="bg1"/>
                </a:solidFill>
              </a:rPr>
              <a:t>Les jeux cérébraux tels que les mots croisés augmentent l’activité cérébrale, mais seulement dans des régions très localisées</a:t>
            </a:r>
            <a:r>
              <a:rPr lang="fr-FR" sz="2000" dirty="0"/>
              <a:t>, explique le professeur Barry </a:t>
            </a:r>
            <a:r>
              <a:rPr lang="fr-FR" sz="2000" dirty="0" err="1"/>
              <a:t>Komisaruk</a:t>
            </a:r>
            <a:r>
              <a:rPr lang="fr-FR" sz="2000" dirty="0"/>
              <a:t>, psychologue réputé de l'université de </a:t>
            </a:r>
            <a:r>
              <a:rPr lang="fr-FR" sz="2000" dirty="0" err="1"/>
              <a:t>Rutgers</a:t>
            </a:r>
            <a:r>
              <a:rPr lang="fr-FR" sz="2000" dirty="0"/>
              <a:t>, aux États-Unis. </a:t>
            </a:r>
          </a:p>
          <a:p>
            <a:endParaRPr lang="fr-FR" sz="2000" dirty="0"/>
          </a:p>
          <a:p>
            <a:r>
              <a:rPr lang="fr-FR" sz="2000" dirty="0"/>
              <a:t>Le chercheur âgé de 72 ans étudie le plaisir depuis les années 1960. </a:t>
            </a:r>
          </a:p>
          <a:p>
            <a:r>
              <a:rPr lang="fr-FR" sz="2000" dirty="0"/>
              <a:t>Il précise : </a:t>
            </a:r>
            <a:r>
              <a:rPr lang="fr-FR" sz="2000" b="1" dirty="0"/>
              <a:t>l’orgasme active l’ensemble du cerveau !</a:t>
            </a:r>
          </a:p>
        </p:txBody>
      </p:sp>
      <p:sp>
        <p:nvSpPr>
          <p:cNvPr id="6" name="ZoneTexte 5">
            <a:extLst>
              <a:ext uri="{FF2B5EF4-FFF2-40B4-BE49-F238E27FC236}">
                <a16:creationId xmlns:a16="http://schemas.microsoft.com/office/drawing/2014/main" id="{3EE55557-A236-214D-89B8-675A5DF5297D}"/>
              </a:ext>
            </a:extLst>
          </p:cNvPr>
          <p:cNvSpPr txBox="1"/>
          <p:nvPr/>
        </p:nvSpPr>
        <p:spPr>
          <a:xfrm>
            <a:off x="6676208" y="597875"/>
            <a:ext cx="2467792" cy="461665"/>
          </a:xfrm>
          <a:prstGeom prst="rect">
            <a:avLst/>
          </a:prstGeom>
          <a:solidFill>
            <a:srgbClr val="FFC000"/>
          </a:solidFill>
        </p:spPr>
        <p:txBody>
          <a:bodyPr wrap="square" rtlCol="0">
            <a:spAutoFit/>
          </a:bodyPr>
          <a:lstStyle/>
          <a:p>
            <a:pPr algn="ctr"/>
            <a:r>
              <a:rPr lang="fr-FR" sz="2400" b="1" dirty="0">
                <a:solidFill>
                  <a:schemeClr val="bg1"/>
                </a:solidFill>
              </a:rPr>
              <a:t>5</a:t>
            </a:r>
            <a:r>
              <a:rPr lang="fr-FR" sz="2400" b="1" baseline="30000" dirty="0">
                <a:solidFill>
                  <a:schemeClr val="bg1"/>
                </a:solidFill>
              </a:rPr>
              <a:t>ème </a:t>
            </a:r>
            <a:r>
              <a:rPr lang="fr-FR" sz="2400" b="1" dirty="0">
                <a:solidFill>
                  <a:schemeClr val="bg1"/>
                </a:solidFill>
              </a:rPr>
              <a:t>réponse</a:t>
            </a:r>
          </a:p>
        </p:txBody>
      </p:sp>
      <p:sp>
        <p:nvSpPr>
          <p:cNvPr id="7" name="ZoneTexte 6">
            <a:extLst>
              <a:ext uri="{FF2B5EF4-FFF2-40B4-BE49-F238E27FC236}">
                <a16:creationId xmlns:a16="http://schemas.microsoft.com/office/drawing/2014/main" id="{912D6652-23B0-1744-AAA8-FA3D8D13FB39}"/>
              </a:ext>
            </a:extLst>
          </p:cNvPr>
          <p:cNvSpPr txBox="1"/>
          <p:nvPr/>
        </p:nvSpPr>
        <p:spPr>
          <a:xfrm>
            <a:off x="0" y="5694969"/>
            <a:ext cx="9144000" cy="400110"/>
          </a:xfrm>
          <a:prstGeom prst="rect">
            <a:avLst/>
          </a:prstGeom>
          <a:solidFill>
            <a:schemeClr val="tx1"/>
          </a:solidFill>
        </p:spPr>
        <p:txBody>
          <a:bodyPr wrap="square" rtlCol="0">
            <a:spAutoFit/>
          </a:bodyPr>
          <a:lstStyle/>
          <a:p>
            <a:r>
              <a:rPr lang="fr-FR" sz="2000" b="1" i="1" dirty="0">
                <a:solidFill>
                  <a:schemeClr val="bg1"/>
                </a:solidFill>
              </a:rPr>
              <a:t>Recherche : « Orgasme </a:t>
            </a:r>
            <a:r>
              <a:rPr lang="fr-FR" sz="2000" b="1" i="1" dirty="0">
                <a:solidFill>
                  <a:srgbClr val="FF0000"/>
                </a:solidFill>
              </a:rPr>
              <a:t>masculin</a:t>
            </a:r>
            <a:r>
              <a:rPr lang="fr-FR" sz="2000" b="1" i="1" dirty="0">
                <a:solidFill>
                  <a:schemeClr val="bg1"/>
                </a:solidFill>
              </a:rPr>
              <a:t> mieux que les mots croisés » </a:t>
            </a:r>
            <a:r>
              <a:rPr lang="fr-FR" sz="2000" b="1" i="1" dirty="0">
                <a:solidFill>
                  <a:srgbClr val="FF0000"/>
                </a:solidFill>
              </a:rPr>
              <a:t>…  RIEN ! </a:t>
            </a:r>
            <a:endParaRPr lang="fr-FR" sz="2000" i="1" dirty="0">
              <a:solidFill>
                <a:srgbClr val="FF0000"/>
              </a:solidFill>
            </a:endParaRPr>
          </a:p>
        </p:txBody>
      </p:sp>
    </p:spTree>
    <p:extLst>
      <p:ext uri="{BB962C8B-B14F-4D97-AF65-F5344CB8AC3E}">
        <p14:creationId xmlns:p14="http://schemas.microsoft.com/office/powerpoint/2010/main" val="11577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A105437-36A4-7C48-B99B-B3F988CD7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8493" y="1121094"/>
            <a:ext cx="3886630" cy="5068167"/>
          </a:xfrm>
          <a:prstGeom prst="rect">
            <a:avLst/>
          </a:prstGeom>
        </p:spPr>
      </p:pic>
      <p:sp>
        <p:nvSpPr>
          <p:cNvPr id="5" name="ZoneTexte 4">
            <a:extLst>
              <a:ext uri="{FF2B5EF4-FFF2-40B4-BE49-F238E27FC236}">
                <a16:creationId xmlns:a16="http://schemas.microsoft.com/office/drawing/2014/main" id="{7C5EA8A9-756F-FB46-A8E2-A60EDBEC76AA}"/>
              </a:ext>
            </a:extLst>
          </p:cNvPr>
          <p:cNvSpPr txBox="1"/>
          <p:nvPr/>
        </p:nvSpPr>
        <p:spPr>
          <a:xfrm>
            <a:off x="2690346" y="597875"/>
            <a:ext cx="4030847" cy="523220"/>
          </a:xfrm>
          <a:prstGeom prst="rect">
            <a:avLst/>
          </a:prstGeom>
          <a:noFill/>
        </p:spPr>
        <p:txBody>
          <a:bodyPr wrap="none" rtlCol="0">
            <a:spAutoFit/>
          </a:bodyPr>
          <a:lstStyle/>
          <a:p>
            <a:r>
              <a:rPr lang="fr-FR" sz="2800" b="1" dirty="0"/>
              <a:t>Que suggère la Toile ?</a:t>
            </a:r>
          </a:p>
        </p:txBody>
      </p:sp>
      <p:sp>
        <p:nvSpPr>
          <p:cNvPr id="2" name="ZoneTexte 1">
            <a:extLst>
              <a:ext uri="{FF2B5EF4-FFF2-40B4-BE49-F238E27FC236}">
                <a16:creationId xmlns:a16="http://schemas.microsoft.com/office/drawing/2014/main" id="{E22B2645-59E7-6942-98A3-264A492B0B21}"/>
              </a:ext>
            </a:extLst>
          </p:cNvPr>
          <p:cNvSpPr txBox="1"/>
          <p:nvPr/>
        </p:nvSpPr>
        <p:spPr>
          <a:xfrm>
            <a:off x="0" y="1292614"/>
            <a:ext cx="5228493" cy="1015663"/>
          </a:xfrm>
          <a:prstGeom prst="rect">
            <a:avLst/>
          </a:prstGeom>
          <a:solidFill>
            <a:schemeClr val="tx1"/>
          </a:solidFill>
        </p:spPr>
        <p:txBody>
          <a:bodyPr wrap="square" rtlCol="0">
            <a:spAutoFit/>
          </a:bodyPr>
          <a:lstStyle/>
          <a:p>
            <a:pPr algn="ctr"/>
            <a:r>
              <a:rPr lang="fr-FR" sz="2000" b="1" dirty="0">
                <a:solidFill>
                  <a:srgbClr val="FF0000"/>
                </a:solidFill>
              </a:rPr>
              <a:t>Une dame de 91 ans remplit la grille de mots croisés d'une œuvre au musée </a:t>
            </a:r>
            <a:r>
              <a:rPr lang="fr-FR" sz="2000" b="1" dirty="0">
                <a:solidFill>
                  <a:schemeClr val="bg1"/>
                </a:solidFill>
              </a:rPr>
              <a:t>(Allemagne 2016)</a:t>
            </a:r>
          </a:p>
        </p:txBody>
      </p:sp>
      <p:sp>
        <p:nvSpPr>
          <p:cNvPr id="7" name="ZoneTexte 6">
            <a:extLst>
              <a:ext uri="{FF2B5EF4-FFF2-40B4-BE49-F238E27FC236}">
                <a16:creationId xmlns:a16="http://schemas.microsoft.com/office/drawing/2014/main" id="{CB292381-CD6D-D541-BCDB-8C5EAE3CBA41}"/>
              </a:ext>
            </a:extLst>
          </p:cNvPr>
          <p:cNvSpPr txBox="1"/>
          <p:nvPr/>
        </p:nvSpPr>
        <p:spPr>
          <a:xfrm>
            <a:off x="448726" y="3356987"/>
            <a:ext cx="4331039" cy="1938992"/>
          </a:xfrm>
          <a:prstGeom prst="rect">
            <a:avLst/>
          </a:prstGeom>
          <a:noFill/>
        </p:spPr>
        <p:txBody>
          <a:bodyPr wrap="square" rtlCol="0">
            <a:spAutoFit/>
          </a:bodyPr>
          <a:lstStyle/>
          <a:p>
            <a:r>
              <a:rPr lang="fr-FR" sz="2000" dirty="0"/>
              <a:t>La création exposée fait partie d'une collection de collages réalisée dans les années 60 par l'artiste allemand Arthur </a:t>
            </a:r>
            <a:r>
              <a:rPr lang="fr-FR" sz="2000" dirty="0" err="1"/>
              <a:t>Koepcke</a:t>
            </a:r>
            <a:r>
              <a:rPr lang="fr-FR" sz="2000" dirty="0"/>
              <a:t>.</a:t>
            </a:r>
          </a:p>
          <a:p>
            <a:endParaRPr lang="fr-FR" sz="2000" dirty="0"/>
          </a:p>
          <a:p>
            <a:r>
              <a:rPr lang="fr-FR" sz="2000" b="1" dirty="0"/>
              <a:t>Que suggère cette toile ?</a:t>
            </a:r>
          </a:p>
        </p:txBody>
      </p:sp>
      <p:sp>
        <p:nvSpPr>
          <p:cNvPr id="6" name="ZoneTexte 5">
            <a:extLst>
              <a:ext uri="{FF2B5EF4-FFF2-40B4-BE49-F238E27FC236}">
                <a16:creationId xmlns:a16="http://schemas.microsoft.com/office/drawing/2014/main" id="{B1EB9769-73DB-8A49-A980-55BC9D951A69}"/>
              </a:ext>
            </a:extLst>
          </p:cNvPr>
          <p:cNvSpPr txBox="1"/>
          <p:nvPr/>
        </p:nvSpPr>
        <p:spPr>
          <a:xfrm>
            <a:off x="6676208" y="597875"/>
            <a:ext cx="2467792" cy="461665"/>
          </a:xfrm>
          <a:prstGeom prst="rect">
            <a:avLst/>
          </a:prstGeom>
          <a:solidFill>
            <a:srgbClr val="FFC000"/>
          </a:solidFill>
        </p:spPr>
        <p:txBody>
          <a:bodyPr wrap="square" rtlCol="0">
            <a:spAutoFit/>
          </a:bodyPr>
          <a:lstStyle/>
          <a:p>
            <a:pPr algn="ctr"/>
            <a:r>
              <a:rPr lang="fr-FR" sz="2400" b="1" dirty="0">
                <a:solidFill>
                  <a:schemeClr val="bg1"/>
                </a:solidFill>
              </a:rPr>
              <a:t>6</a:t>
            </a:r>
            <a:r>
              <a:rPr lang="fr-FR" sz="2400" b="1" baseline="30000" dirty="0">
                <a:solidFill>
                  <a:schemeClr val="bg1"/>
                </a:solidFill>
              </a:rPr>
              <a:t>ème </a:t>
            </a:r>
            <a:r>
              <a:rPr lang="fr-FR" sz="2400" b="1" dirty="0">
                <a:solidFill>
                  <a:schemeClr val="bg1"/>
                </a:solidFill>
              </a:rPr>
              <a:t>réponse</a:t>
            </a:r>
          </a:p>
        </p:txBody>
      </p:sp>
    </p:spTree>
    <p:extLst>
      <p:ext uri="{BB962C8B-B14F-4D97-AF65-F5344CB8AC3E}">
        <p14:creationId xmlns:p14="http://schemas.microsoft.com/office/powerpoint/2010/main" val="2890744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C5EA8A9-756F-FB46-A8E2-A60EDBEC76AA}"/>
              </a:ext>
            </a:extLst>
          </p:cNvPr>
          <p:cNvSpPr txBox="1"/>
          <p:nvPr/>
        </p:nvSpPr>
        <p:spPr>
          <a:xfrm>
            <a:off x="2690346" y="597875"/>
            <a:ext cx="4030847" cy="523220"/>
          </a:xfrm>
          <a:prstGeom prst="rect">
            <a:avLst/>
          </a:prstGeom>
          <a:noFill/>
        </p:spPr>
        <p:txBody>
          <a:bodyPr wrap="none" rtlCol="0">
            <a:spAutoFit/>
          </a:bodyPr>
          <a:lstStyle/>
          <a:p>
            <a:r>
              <a:rPr lang="fr-FR" sz="2800" b="1" dirty="0"/>
              <a:t>Que suggère la Toile ?</a:t>
            </a:r>
          </a:p>
        </p:txBody>
      </p:sp>
      <p:sp>
        <p:nvSpPr>
          <p:cNvPr id="8" name="ZoneTexte 7">
            <a:extLst>
              <a:ext uri="{FF2B5EF4-FFF2-40B4-BE49-F238E27FC236}">
                <a16:creationId xmlns:a16="http://schemas.microsoft.com/office/drawing/2014/main" id="{A0FC9FE9-1759-7F40-B587-E9BA45417B08}"/>
              </a:ext>
            </a:extLst>
          </p:cNvPr>
          <p:cNvSpPr txBox="1"/>
          <p:nvPr/>
        </p:nvSpPr>
        <p:spPr>
          <a:xfrm>
            <a:off x="494881" y="3265748"/>
            <a:ext cx="8421777" cy="2862322"/>
          </a:xfrm>
          <a:prstGeom prst="rect">
            <a:avLst/>
          </a:prstGeom>
          <a:noFill/>
        </p:spPr>
        <p:txBody>
          <a:bodyPr wrap="square" rtlCol="0">
            <a:spAutoFit/>
          </a:bodyPr>
          <a:lstStyle/>
          <a:p>
            <a:r>
              <a:rPr lang="fr-FR" sz="2000" dirty="0"/>
              <a:t>Ce musée d’art moderne incite les visiteurs à interagir avec les œuvres.</a:t>
            </a:r>
          </a:p>
          <a:p>
            <a:endParaRPr lang="fr-FR" sz="2000" dirty="0"/>
          </a:p>
          <a:p>
            <a:r>
              <a:rPr lang="fr-FR" sz="2000" dirty="0"/>
              <a:t>Rien ne précise qu’il ne faut pas le faire pour cette œuvre.</a:t>
            </a:r>
          </a:p>
          <a:p>
            <a:endParaRPr lang="fr-FR" sz="2000" dirty="0"/>
          </a:p>
          <a:p>
            <a:r>
              <a:rPr lang="fr-FR" sz="2000" dirty="0"/>
              <a:t>Au contraire, il est suggéré de remplir la grille de mots.</a:t>
            </a:r>
          </a:p>
          <a:p>
            <a:endParaRPr lang="fr-FR" sz="2000" dirty="0"/>
          </a:p>
          <a:p>
            <a:r>
              <a:rPr lang="fr-FR" sz="2000" b="1" dirty="0">
                <a:solidFill>
                  <a:schemeClr val="bg1"/>
                </a:solidFill>
              </a:rPr>
              <a:t>La dame a pensé qu’elle agissait dans le sens de l’artiste.</a:t>
            </a:r>
          </a:p>
          <a:p>
            <a:endParaRPr lang="fr-FR" sz="2000" dirty="0"/>
          </a:p>
          <a:p>
            <a:r>
              <a:rPr lang="fr-FR" sz="2000" b="1" dirty="0">
                <a:solidFill>
                  <a:schemeClr val="bg1"/>
                </a:solidFill>
              </a:rPr>
              <a:t>Elle a emprunté un stylo à un gardien… et personne ne l’a stoppée. </a:t>
            </a:r>
          </a:p>
        </p:txBody>
      </p:sp>
      <p:pic>
        <p:nvPicPr>
          <p:cNvPr id="9" name="Image 8">
            <a:extLst>
              <a:ext uri="{FF2B5EF4-FFF2-40B4-BE49-F238E27FC236}">
                <a16:creationId xmlns:a16="http://schemas.microsoft.com/office/drawing/2014/main" id="{21FE6B3D-6D23-E648-8443-DFFB9D5E1723}"/>
              </a:ext>
            </a:extLst>
          </p:cNvPr>
          <p:cNvPicPr>
            <a:picLocks noChangeAspect="1"/>
          </p:cNvPicPr>
          <p:nvPr/>
        </p:nvPicPr>
        <p:blipFill rotWithShape="1">
          <a:blip r:embed="rId2">
            <a:extLst>
              <a:ext uri="{28A0092B-C50C-407E-A947-70E740481C1C}">
                <a14:useLocalDpi xmlns:a14="http://schemas.microsoft.com/office/drawing/2010/main" val="0"/>
              </a:ext>
            </a:extLst>
          </a:blip>
          <a:srcRect t="45939" r="60834" b="36017"/>
          <a:stretch/>
        </p:blipFill>
        <p:spPr>
          <a:xfrm>
            <a:off x="5830562" y="1681668"/>
            <a:ext cx="2184399" cy="1312319"/>
          </a:xfrm>
          <a:prstGeom prst="rect">
            <a:avLst/>
          </a:prstGeom>
        </p:spPr>
      </p:pic>
      <p:sp>
        <p:nvSpPr>
          <p:cNvPr id="10" name="ZoneTexte 9">
            <a:extLst>
              <a:ext uri="{FF2B5EF4-FFF2-40B4-BE49-F238E27FC236}">
                <a16:creationId xmlns:a16="http://schemas.microsoft.com/office/drawing/2014/main" id="{8E3701DA-F995-AE49-9951-469A89A5E596}"/>
              </a:ext>
            </a:extLst>
          </p:cNvPr>
          <p:cNvSpPr txBox="1"/>
          <p:nvPr/>
        </p:nvSpPr>
        <p:spPr>
          <a:xfrm>
            <a:off x="494880" y="1487308"/>
            <a:ext cx="4972269" cy="1631216"/>
          </a:xfrm>
          <a:prstGeom prst="rect">
            <a:avLst/>
          </a:prstGeom>
          <a:noFill/>
        </p:spPr>
        <p:txBody>
          <a:bodyPr wrap="square" rtlCol="0">
            <a:spAutoFit/>
          </a:bodyPr>
          <a:lstStyle/>
          <a:p>
            <a:r>
              <a:rPr lang="fr-FR" sz="2000" b="1" dirty="0"/>
              <a:t>PIÈCE N° 40</a:t>
            </a:r>
          </a:p>
          <a:p>
            <a:endParaRPr lang="fr-FR" sz="2000" b="1" dirty="0"/>
          </a:p>
          <a:p>
            <a:r>
              <a:rPr lang="fr-FR" sz="2000" b="1" dirty="0"/>
              <a:t>Insérez des mots horizontalement </a:t>
            </a:r>
            <a:br>
              <a:rPr lang="fr-FR" sz="2000" b="1" dirty="0"/>
            </a:br>
            <a:r>
              <a:rPr lang="fr-FR" sz="2000" b="1" dirty="0"/>
              <a:t>et verticalement de sorte qu’ils se croisent tous [ de toute langue ].  </a:t>
            </a:r>
          </a:p>
        </p:txBody>
      </p:sp>
      <p:graphicFrame>
        <p:nvGraphicFramePr>
          <p:cNvPr id="2" name="Tableau 1">
            <a:extLst>
              <a:ext uri="{FF2B5EF4-FFF2-40B4-BE49-F238E27FC236}">
                <a16:creationId xmlns:a16="http://schemas.microsoft.com/office/drawing/2014/main" id="{B1CF7189-274A-CA4D-9BDE-59DD66575BAC}"/>
              </a:ext>
            </a:extLst>
          </p:cNvPr>
          <p:cNvGraphicFramePr>
            <a:graphicFrameLocks noGrp="1"/>
          </p:cNvGraphicFramePr>
          <p:nvPr>
            <p:extLst>
              <p:ext uri="{D42A27DB-BD31-4B8C-83A1-F6EECF244321}">
                <p14:modId xmlns:p14="http://schemas.microsoft.com/office/powerpoint/2010/main" val="3600378857"/>
              </p:ext>
            </p:extLst>
          </p:nvPr>
        </p:nvGraphicFramePr>
        <p:xfrm>
          <a:off x="5862960" y="2259209"/>
          <a:ext cx="2120454" cy="757488"/>
        </p:xfrm>
        <a:graphic>
          <a:graphicData uri="http://schemas.openxmlformats.org/drawingml/2006/table">
            <a:tbl>
              <a:tblPr>
                <a:tableStyleId>{5C22544A-7EE6-4342-B048-85BDC9FD1C3A}</a:tableStyleId>
              </a:tblPr>
              <a:tblGrid>
                <a:gridCol w="235606">
                  <a:extLst>
                    <a:ext uri="{9D8B030D-6E8A-4147-A177-3AD203B41FA5}">
                      <a16:colId xmlns:a16="http://schemas.microsoft.com/office/drawing/2014/main" val="2159568271"/>
                    </a:ext>
                  </a:extLst>
                </a:gridCol>
                <a:gridCol w="235606">
                  <a:extLst>
                    <a:ext uri="{9D8B030D-6E8A-4147-A177-3AD203B41FA5}">
                      <a16:colId xmlns:a16="http://schemas.microsoft.com/office/drawing/2014/main" val="4123303305"/>
                    </a:ext>
                  </a:extLst>
                </a:gridCol>
                <a:gridCol w="235606">
                  <a:extLst>
                    <a:ext uri="{9D8B030D-6E8A-4147-A177-3AD203B41FA5}">
                      <a16:colId xmlns:a16="http://schemas.microsoft.com/office/drawing/2014/main" val="123648139"/>
                    </a:ext>
                  </a:extLst>
                </a:gridCol>
                <a:gridCol w="235606">
                  <a:extLst>
                    <a:ext uri="{9D8B030D-6E8A-4147-A177-3AD203B41FA5}">
                      <a16:colId xmlns:a16="http://schemas.microsoft.com/office/drawing/2014/main" val="3256552307"/>
                    </a:ext>
                  </a:extLst>
                </a:gridCol>
                <a:gridCol w="235606">
                  <a:extLst>
                    <a:ext uri="{9D8B030D-6E8A-4147-A177-3AD203B41FA5}">
                      <a16:colId xmlns:a16="http://schemas.microsoft.com/office/drawing/2014/main" val="2408844737"/>
                    </a:ext>
                  </a:extLst>
                </a:gridCol>
                <a:gridCol w="235606">
                  <a:extLst>
                    <a:ext uri="{9D8B030D-6E8A-4147-A177-3AD203B41FA5}">
                      <a16:colId xmlns:a16="http://schemas.microsoft.com/office/drawing/2014/main" val="3461321327"/>
                    </a:ext>
                  </a:extLst>
                </a:gridCol>
                <a:gridCol w="235606">
                  <a:extLst>
                    <a:ext uri="{9D8B030D-6E8A-4147-A177-3AD203B41FA5}">
                      <a16:colId xmlns:a16="http://schemas.microsoft.com/office/drawing/2014/main" val="304809929"/>
                    </a:ext>
                  </a:extLst>
                </a:gridCol>
                <a:gridCol w="235606">
                  <a:extLst>
                    <a:ext uri="{9D8B030D-6E8A-4147-A177-3AD203B41FA5}">
                      <a16:colId xmlns:a16="http://schemas.microsoft.com/office/drawing/2014/main" val="3643053381"/>
                    </a:ext>
                  </a:extLst>
                </a:gridCol>
                <a:gridCol w="235606">
                  <a:extLst>
                    <a:ext uri="{9D8B030D-6E8A-4147-A177-3AD203B41FA5}">
                      <a16:colId xmlns:a16="http://schemas.microsoft.com/office/drawing/2014/main" val="2537963048"/>
                    </a:ext>
                  </a:extLst>
                </a:gridCol>
              </a:tblGrid>
              <a:tr h="250813">
                <a:tc>
                  <a:txBody>
                    <a:bodyPr/>
                    <a:lstStyle/>
                    <a:p>
                      <a:pPr algn="ctr" fontAlgn="b"/>
                      <a:r>
                        <a:rPr lang="fr-FR" sz="1600" u="none" strike="noStrike">
                          <a:effectLst/>
                        </a:rPr>
                        <a:t>C</a:t>
                      </a:r>
                      <a:endParaRPr lang="fr-FR" sz="1600" b="1" i="0" u="none" strike="noStrike">
                        <a:solidFill>
                          <a:srgbClr val="000000"/>
                        </a:solidFill>
                        <a:effectLst/>
                        <a:latin typeface="Calibri" panose="020F0502020204030204" pitchFamily="34" charset="0"/>
                      </a:endParaRPr>
                    </a:p>
                  </a:txBody>
                  <a:tcPr marL="8656" marR="8656" marT="8656" marB="0" anchor="b"/>
                </a:tc>
                <a:tc>
                  <a:txBody>
                    <a:bodyPr/>
                    <a:lstStyle/>
                    <a:p>
                      <a:pPr algn="ctr" fontAlgn="b"/>
                      <a:r>
                        <a:rPr lang="fr-FR" sz="1600" u="none" strike="noStrike">
                          <a:effectLst/>
                        </a:rPr>
                        <a:t>O</a:t>
                      </a:r>
                      <a:endParaRPr lang="fr-FR" sz="1600" b="1" i="0" u="none" strike="noStrike">
                        <a:solidFill>
                          <a:srgbClr val="000000"/>
                        </a:solidFill>
                        <a:effectLst/>
                        <a:latin typeface="Calibri" panose="020F0502020204030204" pitchFamily="34" charset="0"/>
                      </a:endParaRPr>
                    </a:p>
                  </a:txBody>
                  <a:tcPr marL="8656" marR="8656" marT="8656" marB="0" anchor="b"/>
                </a:tc>
                <a:tc>
                  <a:txBody>
                    <a:bodyPr/>
                    <a:lstStyle/>
                    <a:p>
                      <a:pPr algn="ctr" fontAlgn="b"/>
                      <a:r>
                        <a:rPr lang="fr-FR" sz="1600" u="none" strike="noStrike">
                          <a:effectLst/>
                        </a:rPr>
                        <a:t>M</a:t>
                      </a:r>
                      <a:endParaRPr lang="fr-FR" sz="1600" b="1" i="0" u="none" strike="noStrike">
                        <a:solidFill>
                          <a:srgbClr val="000000"/>
                        </a:solidFill>
                        <a:effectLst/>
                        <a:latin typeface="Calibri" panose="020F0502020204030204" pitchFamily="34" charset="0"/>
                      </a:endParaRPr>
                    </a:p>
                  </a:txBody>
                  <a:tcPr marL="8656" marR="8656" marT="8656" marB="0" anchor="b"/>
                </a:tc>
                <a:tc>
                  <a:txBody>
                    <a:bodyPr/>
                    <a:lstStyle/>
                    <a:p>
                      <a:pPr algn="ctr" fontAlgn="b"/>
                      <a:r>
                        <a:rPr lang="fr-FR" sz="1600" u="none" strike="noStrike">
                          <a:effectLst/>
                        </a:rPr>
                        <a:t>P</a:t>
                      </a:r>
                      <a:endParaRPr lang="fr-FR" sz="1600" b="1" i="0" u="none" strike="noStrike">
                        <a:solidFill>
                          <a:srgbClr val="000000"/>
                        </a:solidFill>
                        <a:effectLst/>
                        <a:latin typeface="Calibri" panose="020F0502020204030204" pitchFamily="34" charset="0"/>
                      </a:endParaRPr>
                    </a:p>
                  </a:txBody>
                  <a:tcPr marL="8656" marR="8656" marT="8656" marB="0" anchor="b"/>
                </a:tc>
                <a:tc>
                  <a:txBody>
                    <a:bodyPr/>
                    <a:lstStyle/>
                    <a:p>
                      <a:pPr algn="ctr" fontAlgn="b"/>
                      <a:r>
                        <a:rPr lang="fr-FR" sz="1600" u="none" strike="noStrike">
                          <a:effectLst/>
                        </a:rPr>
                        <a:t>R</a:t>
                      </a:r>
                      <a:endParaRPr lang="fr-FR" sz="1600" b="1" i="0" u="none" strike="noStrike">
                        <a:solidFill>
                          <a:srgbClr val="000000"/>
                        </a:solidFill>
                        <a:effectLst/>
                        <a:latin typeface="Calibri" panose="020F0502020204030204" pitchFamily="34" charset="0"/>
                      </a:endParaRPr>
                    </a:p>
                  </a:txBody>
                  <a:tcPr marL="8656" marR="8656" marT="8656" marB="0" anchor="b"/>
                </a:tc>
                <a:tc>
                  <a:txBody>
                    <a:bodyPr/>
                    <a:lstStyle/>
                    <a:p>
                      <a:pPr algn="ctr" fontAlgn="b"/>
                      <a:r>
                        <a:rPr lang="fr-FR" sz="1600" u="none" strike="noStrike">
                          <a:effectLst/>
                        </a:rPr>
                        <a:t>O</a:t>
                      </a:r>
                      <a:endParaRPr lang="fr-FR" sz="1600" b="1" i="0" u="none" strike="noStrike">
                        <a:solidFill>
                          <a:srgbClr val="000000"/>
                        </a:solidFill>
                        <a:effectLst/>
                        <a:latin typeface="Calibri" panose="020F0502020204030204" pitchFamily="34" charset="0"/>
                      </a:endParaRPr>
                    </a:p>
                  </a:txBody>
                  <a:tcPr marL="8656" marR="8656" marT="8656" marB="0" anchor="b"/>
                </a:tc>
                <a:tc>
                  <a:txBody>
                    <a:bodyPr/>
                    <a:lstStyle/>
                    <a:p>
                      <a:pPr algn="ctr" fontAlgn="b"/>
                      <a:r>
                        <a:rPr lang="fr-FR" sz="1600" u="none" strike="noStrike">
                          <a:effectLst/>
                        </a:rPr>
                        <a:t>M</a:t>
                      </a:r>
                      <a:endParaRPr lang="fr-FR" sz="1600" b="1" i="0" u="none" strike="noStrike">
                        <a:solidFill>
                          <a:srgbClr val="000000"/>
                        </a:solidFill>
                        <a:effectLst/>
                        <a:latin typeface="Calibri" panose="020F0502020204030204" pitchFamily="34" charset="0"/>
                      </a:endParaRPr>
                    </a:p>
                  </a:txBody>
                  <a:tcPr marL="8656" marR="8656" marT="8656" marB="0" anchor="b"/>
                </a:tc>
                <a:tc>
                  <a:txBody>
                    <a:bodyPr/>
                    <a:lstStyle/>
                    <a:p>
                      <a:pPr algn="ctr" fontAlgn="b"/>
                      <a:r>
                        <a:rPr lang="fr-FR" sz="1600" u="none" strike="noStrike">
                          <a:effectLst/>
                        </a:rPr>
                        <a:t>I</a:t>
                      </a:r>
                      <a:endParaRPr lang="fr-FR" sz="1600" b="1" i="0" u="none" strike="noStrike">
                        <a:solidFill>
                          <a:srgbClr val="000000"/>
                        </a:solidFill>
                        <a:effectLst/>
                        <a:latin typeface="Calibri" panose="020F0502020204030204" pitchFamily="34" charset="0"/>
                      </a:endParaRPr>
                    </a:p>
                  </a:txBody>
                  <a:tcPr marL="8656" marR="8656" marT="8656" marB="0" anchor="b"/>
                </a:tc>
                <a:tc>
                  <a:txBody>
                    <a:bodyPr/>
                    <a:lstStyle/>
                    <a:p>
                      <a:pPr algn="ctr" fontAlgn="b"/>
                      <a:r>
                        <a:rPr lang="fr-FR" sz="1600" u="none" strike="noStrike">
                          <a:effectLst/>
                        </a:rPr>
                        <a:t>S</a:t>
                      </a:r>
                      <a:endParaRPr lang="fr-FR" sz="1600" b="1" i="0" u="none" strike="noStrike">
                        <a:solidFill>
                          <a:srgbClr val="000000"/>
                        </a:solidFill>
                        <a:effectLst/>
                        <a:latin typeface="Calibri" panose="020F0502020204030204" pitchFamily="34" charset="0"/>
                      </a:endParaRPr>
                    </a:p>
                  </a:txBody>
                  <a:tcPr marL="8656" marR="8656" marT="8656" marB="0" anchor="b"/>
                </a:tc>
                <a:extLst>
                  <a:ext uri="{0D108BD9-81ED-4DB2-BD59-A6C34878D82A}">
                    <a16:rowId xmlns:a16="http://schemas.microsoft.com/office/drawing/2014/main" val="722701877"/>
                  </a:ext>
                </a:extLst>
              </a:tr>
              <a:tr h="250813">
                <a:tc>
                  <a:txBody>
                    <a:bodyPr/>
                    <a:lstStyle/>
                    <a:p>
                      <a:pPr algn="ctr" fontAlgn="b"/>
                      <a:r>
                        <a:rPr lang="fr-FR" sz="1600" u="none" strike="noStrike">
                          <a:effectLst/>
                        </a:rPr>
                        <a:t>A</a:t>
                      </a:r>
                      <a:endParaRPr lang="fr-FR" sz="1600" b="1" i="0" u="none" strike="noStrike">
                        <a:solidFill>
                          <a:srgbClr val="000000"/>
                        </a:solidFill>
                        <a:effectLst/>
                        <a:latin typeface="Calibri" panose="020F0502020204030204" pitchFamily="34" charset="0"/>
                      </a:endParaRPr>
                    </a:p>
                  </a:txBody>
                  <a:tcPr marL="8656" marR="8656" marT="8656" marB="0" anchor="b"/>
                </a:tc>
                <a:tc>
                  <a:txBody>
                    <a:bodyPr/>
                    <a:lstStyle/>
                    <a:p>
                      <a:pPr algn="ctr" fontAlgn="b"/>
                      <a:r>
                        <a:rPr lang="fr-FR" sz="1600" u="none" strike="noStrike" dirty="0">
                          <a:effectLst/>
                        </a:rPr>
                        <a:t> </a:t>
                      </a:r>
                      <a:endParaRPr lang="fr-FR" sz="1600" b="1" i="0" u="none" strike="noStrike" dirty="0">
                        <a:solidFill>
                          <a:srgbClr val="000000"/>
                        </a:solidFill>
                        <a:effectLst/>
                        <a:latin typeface="Calibri" panose="020F0502020204030204" pitchFamily="34" charset="0"/>
                      </a:endParaRPr>
                    </a:p>
                  </a:txBody>
                  <a:tcPr marL="8656" marR="8656" marT="8656" marB="0" anchor="b">
                    <a:solidFill>
                      <a:schemeClr val="bg1"/>
                    </a:solidFill>
                  </a:tcPr>
                </a:tc>
                <a:tc>
                  <a:txBody>
                    <a:bodyPr/>
                    <a:lstStyle/>
                    <a:p>
                      <a:pPr algn="ctr" fontAlgn="b"/>
                      <a:r>
                        <a:rPr lang="fr-FR" sz="1600" u="none" strike="noStrike">
                          <a:effectLst/>
                        </a:rPr>
                        <a:t>U</a:t>
                      </a:r>
                      <a:endParaRPr lang="fr-FR" sz="1600" b="1" i="0" u="none" strike="noStrike">
                        <a:solidFill>
                          <a:srgbClr val="000000"/>
                        </a:solidFill>
                        <a:effectLst/>
                        <a:latin typeface="Calibri" panose="020F0502020204030204" pitchFamily="34" charset="0"/>
                      </a:endParaRPr>
                    </a:p>
                  </a:txBody>
                  <a:tcPr marL="8656" marR="8656" marT="8656" marB="0" anchor="b"/>
                </a:tc>
                <a:tc>
                  <a:txBody>
                    <a:bodyPr/>
                    <a:lstStyle/>
                    <a:p>
                      <a:pPr algn="ctr" fontAlgn="b"/>
                      <a:r>
                        <a:rPr lang="fr-FR" sz="1600" u="none" strike="noStrike" dirty="0">
                          <a:effectLst/>
                        </a:rPr>
                        <a:t> </a:t>
                      </a:r>
                      <a:endParaRPr lang="fr-FR" sz="1600" b="1" i="0" u="none" strike="noStrike" dirty="0">
                        <a:solidFill>
                          <a:srgbClr val="000000"/>
                        </a:solidFill>
                        <a:effectLst/>
                        <a:latin typeface="Calibri" panose="020F0502020204030204" pitchFamily="34" charset="0"/>
                      </a:endParaRPr>
                    </a:p>
                  </a:txBody>
                  <a:tcPr marL="8656" marR="8656" marT="8656" marB="0" anchor="b">
                    <a:solidFill>
                      <a:schemeClr val="bg1"/>
                    </a:solidFill>
                  </a:tcPr>
                </a:tc>
                <a:tc>
                  <a:txBody>
                    <a:bodyPr/>
                    <a:lstStyle/>
                    <a:p>
                      <a:pPr algn="ctr" fontAlgn="b"/>
                      <a:r>
                        <a:rPr lang="fr-FR" sz="1600" u="none" strike="noStrike">
                          <a:effectLst/>
                        </a:rPr>
                        <a:t>I</a:t>
                      </a:r>
                      <a:endParaRPr lang="fr-FR" sz="1600" b="1" i="0" u="none" strike="noStrike">
                        <a:solidFill>
                          <a:srgbClr val="000000"/>
                        </a:solidFill>
                        <a:effectLst/>
                        <a:latin typeface="Calibri" panose="020F0502020204030204" pitchFamily="34" charset="0"/>
                      </a:endParaRPr>
                    </a:p>
                  </a:txBody>
                  <a:tcPr marL="8656" marR="8656" marT="8656" marB="0" anchor="b"/>
                </a:tc>
                <a:tc>
                  <a:txBody>
                    <a:bodyPr/>
                    <a:lstStyle/>
                    <a:p>
                      <a:pPr algn="ctr" fontAlgn="b"/>
                      <a:r>
                        <a:rPr lang="fr-FR" sz="1600" u="none" strike="noStrike" dirty="0">
                          <a:effectLst/>
                        </a:rPr>
                        <a:t> </a:t>
                      </a:r>
                      <a:endParaRPr lang="fr-FR" sz="1600" b="1" i="0" u="none" strike="noStrike" dirty="0">
                        <a:solidFill>
                          <a:srgbClr val="000000"/>
                        </a:solidFill>
                        <a:effectLst/>
                        <a:latin typeface="Calibri" panose="020F0502020204030204" pitchFamily="34" charset="0"/>
                      </a:endParaRPr>
                    </a:p>
                  </a:txBody>
                  <a:tcPr marL="8656" marR="8656" marT="8656" marB="0" anchor="b">
                    <a:solidFill>
                      <a:schemeClr val="bg1"/>
                    </a:solidFill>
                  </a:tcPr>
                </a:tc>
                <a:tc>
                  <a:txBody>
                    <a:bodyPr/>
                    <a:lstStyle/>
                    <a:p>
                      <a:pPr algn="ctr" fontAlgn="b"/>
                      <a:r>
                        <a:rPr lang="fr-FR" sz="1600" u="none" strike="noStrike">
                          <a:effectLst/>
                        </a:rPr>
                        <a:t>O</a:t>
                      </a:r>
                      <a:endParaRPr lang="fr-FR" sz="1600" b="1" i="0" u="none" strike="noStrike">
                        <a:solidFill>
                          <a:srgbClr val="000000"/>
                        </a:solidFill>
                        <a:effectLst/>
                        <a:latin typeface="Calibri" panose="020F0502020204030204" pitchFamily="34" charset="0"/>
                      </a:endParaRPr>
                    </a:p>
                  </a:txBody>
                  <a:tcPr marL="8656" marR="8656" marT="8656" marB="0" anchor="b"/>
                </a:tc>
                <a:tc>
                  <a:txBody>
                    <a:bodyPr/>
                    <a:lstStyle/>
                    <a:p>
                      <a:pPr algn="ctr" fontAlgn="b"/>
                      <a:r>
                        <a:rPr lang="fr-FR" sz="1600" u="none" strike="noStrike" dirty="0">
                          <a:effectLst/>
                        </a:rPr>
                        <a:t> </a:t>
                      </a:r>
                      <a:endParaRPr lang="fr-FR" sz="1600" b="1" i="0" u="none" strike="noStrike" dirty="0">
                        <a:solidFill>
                          <a:srgbClr val="000000"/>
                        </a:solidFill>
                        <a:effectLst/>
                        <a:latin typeface="Calibri" panose="020F0502020204030204" pitchFamily="34" charset="0"/>
                      </a:endParaRPr>
                    </a:p>
                  </a:txBody>
                  <a:tcPr marL="8656" marR="8656" marT="8656" marB="0" anchor="b">
                    <a:solidFill>
                      <a:schemeClr val="bg1"/>
                    </a:solidFill>
                  </a:tcPr>
                </a:tc>
                <a:tc>
                  <a:txBody>
                    <a:bodyPr/>
                    <a:lstStyle/>
                    <a:p>
                      <a:pPr algn="ctr" fontAlgn="b"/>
                      <a:r>
                        <a:rPr lang="fr-FR" sz="1600" u="none" strike="noStrike">
                          <a:effectLst/>
                        </a:rPr>
                        <a:t>U</a:t>
                      </a:r>
                      <a:endParaRPr lang="fr-FR" sz="1600" b="1" i="0" u="none" strike="noStrike">
                        <a:solidFill>
                          <a:srgbClr val="000000"/>
                        </a:solidFill>
                        <a:effectLst/>
                        <a:latin typeface="Calibri" panose="020F0502020204030204" pitchFamily="34" charset="0"/>
                      </a:endParaRPr>
                    </a:p>
                  </a:txBody>
                  <a:tcPr marL="8656" marR="8656" marT="8656" marB="0" anchor="b"/>
                </a:tc>
                <a:extLst>
                  <a:ext uri="{0D108BD9-81ED-4DB2-BD59-A6C34878D82A}">
                    <a16:rowId xmlns:a16="http://schemas.microsoft.com/office/drawing/2014/main" val="4023015877"/>
                  </a:ext>
                </a:extLst>
              </a:tr>
              <a:tr h="250813">
                <a:tc>
                  <a:txBody>
                    <a:bodyPr/>
                    <a:lstStyle/>
                    <a:p>
                      <a:pPr algn="ctr" fontAlgn="b"/>
                      <a:r>
                        <a:rPr lang="fr-FR" sz="1600" u="none" strike="noStrike">
                          <a:effectLst/>
                        </a:rPr>
                        <a:t>P</a:t>
                      </a:r>
                      <a:endParaRPr lang="fr-FR" sz="1600" b="1" i="0" u="none" strike="noStrike">
                        <a:solidFill>
                          <a:srgbClr val="000000"/>
                        </a:solidFill>
                        <a:effectLst/>
                        <a:latin typeface="Calibri" panose="020F0502020204030204" pitchFamily="34" charset="0"/>
                      </a:endParaRPr>
                    </a:p>
                  </a:txBody>
                  <a:tcPr marL="8656" marR="8656" marT="8656" marB="0" anchor="b"/>
                </a:tc>
                <a:tc>
                  <a:txBody>
                    <a:bodyPr/>
                    <a:lstStyle/>
                    <a:p>
                      <a:pPr algn="ctr" fontAlgn="b"/>
                      <a:r>
                        <a:rPr lang="fr-FR" sz="1600" u="none" strike="noStrike">
                          <a:effectLst/>
                        </a:rPr>
                        <a:t>A</a:t>
                      </a:r>
                      <a:endParaRPr lang="fr-FR" sz="1600" b="1" i="0" u="none" strike="noStrike">
                        <a:solidFill>
                          <a:srgbClr val="000000"/>
                        </a:solidFill>
                        <a:effectLst/>
                        <a:latin typeface="Calibri" panose="020F0502020204030204" pitchFamily="34" charset="0"/>
                      </a:endParaRPr>
                    </a:p>
                  </a:txBody>
                  <a:tcPr marL="8656" marR="8656" marT="8656" marB="0" anchor="b"/>
                </a:tc>
                <a:tc>
                  <a:txBody>
                    <a:bodyPr/>
                    <a:lstStyle/>
                    <a:p>
                      <a:pPr algn="ctr" fontAlgn="b"/>
                      <a:r>
                        <a:rPr lang="fr-FR" sz="1600" u="none" strike="noStrike">
                          <a:effectLst/>
                        </a:rPr>
                        <a:t>R</a:t>
                      </a:r>
                      <a:endParaRPr lang="fr-FR" sz="1600" b="1" i="0" u="none" strike="noStrike">
                        <a:solidFill>
                          <a:srgbClr val="000000"/>
                        </a:solidFill>
                        <a:effectLst/>
                        <a:latin typeface="Calibri" panose="020F0502020204030204" pitchFamily="34" charset="0"/>
                      </a:endParaRPr>
                    </a:p>
                  </a:txBody>
                  <a:tcPr marL="8656" marR="8656" marT="8656" marB="0" anchor="b"/>
                </a:tc>
                <a:tc>
                  <a:txBody>
                    <a:bodyPr/>
                    <a:lstStyle/>
                    <a:p>
                      <a:pPr algn="ctr" fontAlgn="b"/>
                      <a:r>
                        <a:rPr lang="fr-FR" sz="1600" u="none" strike="noStrike">
                          <a:effectLst/>
                        </a:rPr>
                        <a:t>L</a:t>
                      </a:r>
                      <a:endParaRPr lang="fr-FR" sz="1600" b="1" i="0" u="none" strike="noStrike">
                        <a:solidFill>
                          <a:srgbClr val="000000"/>
                        </a:solidFill>
                        <a:effectLst/>
                        <a:latin typeface="Calibri" panose="020F0502020204030204" pitchFamily="34" charset="0"/>
                      </a:endParaRPr>
                    </a:p>
                  </a:txBody>
                  <a:tcPr marL="8656" marR="8656" marT="8656" marB="0" anchor="b"/>
                </a:tc>
                <a:tc>
                  <a:txBody>
                    <a:bodyPr/>
                    <a:lstStyle/>
                    <a:p>
                      <a:pPr algn="ctr" fontAlgn="b"/>
                      <a:r>
                        <a:rPr lang="fr-FR" sz="1600" u="none" strike="noStrike">
                          <a:effectLst/>
                        </a:rPr>
                        <a:t>O</a:t>
                      </a:r>
                      <a:endParaRPr lang="fr-FR" sz="1600" b="1" i="0" u="none" strike="noStrike">
                        <a:solidFill>
                          <a:srgbClr val="000000"/>
                        </a:solidFill>
                        <a:effectLst/>
                        <a:latin typeface="Calibri" panose="020F0502020204030204" pitchFamily="34" charset="0"/>
                      </a:endParaRPr>
                    </a:p>
                  </a:txBody>
                  <a:tcPr marL="8656" marR="8656" marT="8656" marB="0" anchor="b"/>
                </a:tc>
                <a:tc>
                  <a:txBody>
                    <a:bodyPr/>
                    <a:lstStyle/>
                    <a:p>
                      <a:pPr algn="ctr" fontAlgn="b"/>
                      <a:r>
                        <a:rPr lang="fr-FR" sz="1600" u="none" strike="noStrike" dirty="0" err="1">
                          <a:effectLst/>
                        </a:rPr>
                        <a:t>T</a:t>
                      </a:r>
                      <a:endParaRPr lang="fr-FR" sz="1600" b="1" i="0" u="none" strike="noStrike" dirty="0">
                        <a:solidFill>
                          <a:srgbClr val="000000"/>
                        </a:solidFill>
                        <a:effectLst/>
                        <a:latin typeface="Calibri" panose="020F0502020204030204" pitchFamily="34" charset="0"/>
                      </a:endParaRPr>
                    </a:p>
                  </a:txBody>
                  <a:tcPr marL="8656" marR="8656" marT="8656" marB="0" anchor="b"/>
                </a:tc>
                <a:tc>
                  <a:txBody>
                    <a:bodyPr/>
                    <a:lstStyle/>
                    <a:p>
                      <a:pPr algn="ctr" fontAlgn="b"/>
                      <a:r>
                        <a:rPr lang="fr-FR" sz="1600" u="none" strike="noStrike" dirty="0" err="1">
                          <a:effectLst/>
                        </a:rPr>
                        <a:t>T</a:t>
                      </a:r>
                      <a:endParaRPr lang="fr-FR" sz="1600" b="1" i="0" u="none" strike="noStrike" dirty="0">
                        <a:solidFill>
                          <a:srgbClr val="000000"/>
                        </a:solidFill>
                        <a:effectLst/>
                        <a:latin typeface="Calibri" panose="020F0502020204030204" pitchFamily="34" charset="0"/>
                      </a:endParaRPr>
                    </a:p>
                  </a:txBody>
                  <a:tcPr marL="8656" marR="8656" marT="8656" marB="0" anchor="b"/>
                </a:tc>
                <a:tc>
                  <a:txBody>
                    <a:bodyPr/>
                    <a:lstStyle/>
                    <a:p>
                      <a:pPr algn="ctr" fontAlgn="b"/>
                      <a:r>
                        <a:rPr lang="fr-FR" sz="1600" u="none" strike="noStrike" dirty="0">
                          <a:effectLst/>
                        </a:rPr>
                        <a:t>E</a:t>
                      </a:r>
                      <a:endParaRPr lang="fr-FR" sz="1600" b="1" i="0" u="none" strike="noStrike" dirty="0">
                        <a:solidFill>
                          <a:srgbClr val="000000"/>
                        </a:solidFill>
                        <a:effectLst/>
                        <a:latin typeface="Calibri" panose="020F0502020204030204" pitchFamily="34" charset="0"/>
                      </a:endParaRPr>
                    </a:p>
                  </a:txBody>
                  <a:tcPr marL="8656" marR="8656" marT="8656" marB="0" anchor="b"/>
                </a:tc>
                <a:tc>
                  <a:txBody>
                    <a:bodyPr/>
                    <a:lstStyle/>
                    <a:p>
                      <a:pPr algn="ctr" fontAlgn="b"/>
                      <a:r>
                        <a:rPr lang="fr-FR" sz="1600" u="none" strike="noStrike" dirty="0">
                          <a:effectLst/>
                        </a:rPr>
                        <a:t>R</a:t>
                      </a:r>
                      <a:endParaRPr lang="fr-FR" sz="1600" b="1" i="0" u="none" strike="noStrike" dirty="0">
                        <a:solidFill>
                          <a:srgbClr val="000000"/>
                        </a:solidFill>
                        <a:effectLst/>
                        <a:latin typeface="Calibri" panose="020F0502020204030204" pitchFamily="34" charset="0"/>
                      </a:endParaRPr>
                    </a:p>
                  </a:txBody>
                  <a:tcPr marL="8656" marR="8656" marT="8656" marB="0" anchor="b"/>
                </a:tc>
                <a:extLst>
                  <a:ext uri="{0D108BD9-81ED-4DB2-BD59-A6C34878D82A}">
                    <a16:rowId xmlns:a16="http://schemas.microsoft.com/office/drawing/2014/main" val="578037995"/>
                  </a:ext>
                </a:extLst>
              </a:tr>
            </a:tbl>
          </a:graphicData>
        </a:graphic>
      </p:graphicFrame>
    </p:spTree>
    <p:extLst>
      <p:ext uri="{BB962C8B-B14F-4D97-AF65-F5344CB8AC3E}">
        <p14:creationId xmlns:p14="http://schemas.microsoft.com/office/powerpoint/2010/main" val="304681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Perspective.thmx</Template>
  <TotalTime>54011</TotalTime>
  <Words>1849</Words>
  <Application>Microsoft Macintosh PowerPoint</Application>
  <PresentationFormat>Affichage à l'écran (4:3)</PresentationFormat>
  <Paragraphs>340</Paragraphs>
  <Slides>36</Slides>
  <Notes>4</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36</vt:i4>
      </vt:variant>
    </vt:vector>
  </HeadingPairs>
  <TitlesOfParts>
    <vt:vector size="45" baseType="lpstr">
      <vt:lpstr>Batang</vt:lpstr>
      <vt:lpstr>FangSong</vt:lpstr>
      <vt:lpstr>Arial</vt:lpstr>
      <vt:lpstr>Baskerville Old Face</vt:lpstr>
      <vt:lpstr>Calibri</vt:lpstr>
      <vt:lpstr>Chalkduster</vt:lpstr>
      <vt:lpstr>roboto_condensed</vt:lpstr>
      <vt:lpstr>Wingdings</vt:lpstr>
      <vt:lpstr>Perspective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Contact@</dc:creator>
  <cp:lastModifiedBy>Utilisateur de Microsoft Office</cp:lastModifiedBy>
  <cp:revision>719</cp:revision>
  <cp:lastPrinted>2017-03-18T09:33:40Z</cp:lastPrinted>
  <dcterms:created xsi:type="dcterms:W3CDTF">2016-03-16T14:29:39Z</dcterms:created>
  <dcterms:modified xsi:type="dcterms:W3CDTF">2018-03-20T17:55:54Z</dcterms:modified>
</cp:coreProperties>
</file>